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6" r:id="rId4"/>
    <p:sldId id="258" r:id="rId5"/>
    <p:sldId id="259" r:id="rId6"/>
    <p:sldId id="275" r:id="rId7"/>
    <p:sldId id="260" r:id="rId8"/>
    <p:sldId id="269" r:id="rId9"/>
    <p:sldId id="270" r:id="rId10"/>
    <p:sldId id="268" r:id="rId11"/>
    <p:sldId id="277" r:id="rId12"/>
    <p:sldId id="272" r:id="rId13"/>
    <p:sldId id="267" r:id="rId14"/>
    <p:sldId id="263" r:id="rId15"/>
    <p:sldId id="274" r:id="rId16"/>
    <p:sldId id="261" r:id="rId17"/>
    <p:sldId id="264" r:id="rId18"/>
    <p:sldId id="265" r:id="rId19"/>
    <p:sldId id="266" r:id="rId20"/>
    <p:sldId id="273" r:id="rId21"/>
    <p:sldId id="262" r:id="rId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 snapToGrid="0">
      <p:cViewPr varScale="1">
        <p:scale>
          <a:sx n="60" d="100"/>
          <a:sy n="60" d="100"/>
        </p:scale>
        <p:origin x="2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82BFC-F626-42D0-885B-39834B9AEF70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49FFEF-243C-4CBE-8D57-653776FF1D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309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5E33848-1BA7-47C9-A66C-5AEA74811381}" type="slidenum">
              <a:t>8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595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5E33848-1BA7-47C9-A66C-5AEA74811381}" type="slidenum">
              <a:t>9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0567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5E33848-1BA7-47C9-A66C-5AEA74811381}" type="slidenum">
              <a:t>11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8345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8857-6CD9-4F44-8BB5-9A5F74D44419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FAE0-8CDF-460F-82B4-DD8B1BD9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6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8857-6CD9-4F44-8BB5-9A5F74D44419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FAE0-8CDF-460F-82B4-DD8B1BD9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59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8857-6CD9-4F44-8BB5-9A5F74D44419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FAE0-8CDF-460F-82B4-DD8B1BD9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15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8857-6CD9-4F44-8BB5-9A5F74D44419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FAE0-8CDF-460F-82B4-DD8B1BD9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937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8857-6CD9-4F44-8BB5-9A5F74D44419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FAE0-8CDF-460F-82B4-DD8B1BD9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13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8857-6CD9-4F44-8BB5-9A5F74D44419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FAE0-8CDF-460F-82B4-DD8B1BD9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51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8857-6CD9-4F44-8BB5-9A5F74D44419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FAE0-8CDF-460F-82B4-DD8B1BD9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95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8857-6CD9-4F44-8BB5-9A5F74D44419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FAE0-8CDF-460F-82B4-DD8B1BD9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453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8857-6CD9-4F44-8BB5-9A5F74D44419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FAE0-8CDF-460F-82B4-DD8B1BD9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99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8857-6CD9-4F44-8BB5-9A5F74D44419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FAE0-8CDF-460F-82B4-DD8B1BD9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72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48857-6CD9-4F44-8BB5-9A5F74D44419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AFAE0-8CDF-460F-82B4-DD8B1BD9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87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48857-6CD9-4F44-8BB5-9A5F74D44419}" type="datetimeFigureOut">
              <a:rPr kumimoji="1" lang="ja-JP" altLang="en-US" smtClean="0"/>
              <a:t>2016/12/12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AFAE0-8CDF-460F-82B4-DD8B1BD90E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67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Kyoto University Participation to the 3</a:t>
            </a:r>
            <a:r>
              <a:rPr kumimoji="1" lang="en-US" altLang="ja-JP" baseline="30000" dirty="0" smtClean="0"/>
              <a:t>rd</a:t>
            </a:r>
            <a:r>
              <a:rPr kumimoji="1" lang="en-US" altLang="ja-JP" dirty="0" smtClean="0"/>
              <a:t> Workshop on Asian Translation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Fabien </a:t>
            </a:r>
            <a:r>
              <a:rPr lang="en-US" altLang="ja-JP" dirty="0" err="1"/>
              <a:t>Cromieres</a:t>
            </a:r>
            <a:r>
              <a:rPr lang="en-US" altLang="ja-JP" dirty="0"/>
              <a:t>    </a:t>
            </a:r>
            <a:r>
              <a:rPr lang="en-US" altLang="ja-JP" dirty="0" err="1"/>
              <a:t>Chenhui</a:t>
            </a:r>
            <a:r>
              <a:rPr lang="en-US" altLang="ja-JP" dirty="0"/>
              <a:t> Chu   Toshiaki </a:t>
            </a:r>
            <a:r>
              <a:rPr lang="en-US" altLang="ja-JP" dirty="0" err="1"/>
              <a:t>Nakazawa</a:t>
            </a:r>
            <a:r>
              <a:rPr lang="en-US" altLang="ja-JP" dirty="0"/>
              <a:t>   </a:t>
            </a:r>
            <a:r>
              <a:rPr lang="en-US" altLang="ja-JP" dirty="0" err="1"/>
              <a:t>Sadao</a:t>
            </a:r>
            <a:r>
              <a:rPr lang="en-US" altLang="ja-JP" dirty="0"/>
              <a:t> </a:t>
            </a:r>
            <a:r>
              <a:rPr lang="en-US" altLang="ja-JP" dirty="0" err="1"/>
              <a:t>Kurohashi</a:t>
            </a:r>
            <a:endParaRPr lang="ja-JP" altLang="en-US" dirty="0"/>
          </a:p>
          <a:p>
            <a:endParaRPr kumimoji="1" lang="ja-JP" altLang="en-US" dirty="0"/>
          </a:p>
        </p:txBody>
      </p:sp>
      <p:pic>
        <p:nvPicPr>
          <p:cNvPr id="4" name="Picture 2" descr="https://upload.wikimedia.org/wikipedia/en/0/09/Kyoto_University_se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93" y="4816475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orchid.kuee.kyoto-u.ac.jp/WAT/pic/jst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742" y="5297797"/>
            <a:ext cx="5005519" cy="111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5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Regularization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Weight Decay</a:t>
            </a:r>
          </a:p>
          <a:p>
            <a:pPr lvl="1"/>
            <a:r>
              <a:rPr lang="en-US" altLang="ja-JP" dirty="0" smtClean="0"/>
              <a:t>Choosing a good value seemed quite important</a:t>
            </a:r>
          </a:p>
          <a:p>
            <a:pPr lvl="2"/>
            <a:r>
              <a:rPr lang="en-US" altLang="ja-JP" dirty="0" smtClean="0"/>
              <a:t>1e-6 worked noticeably better than 1e-5 or 1e-7</a:t>
            </a:r>
            <a:endParaRPr lang="en-US" altLang="ja-JP" dirty="0"/>
          </a:p>
          <a:p>
            <a:r>
              <a:rPr kumimoji="1" lang="en-US" altLang="ja-JP" dirty="0" smtClean="0"/>
              <a:t>Early Stopping</a:t>
            </a:r>
          </a:p>
          <a:p>
            <a:pPr lvl="1"/>
            <a:r>
              <a:rPr lang="en-US" altLang="ja-JP" dirty="0" smtClean="0"/>
              <a:t>Keep the parameters with the </a:t>
            </a:r>
            <a:r>
              <a:rPr lang="en-US" altLang="ja-JP" dirty="0" smtClean="0">
                <a:solidFill>
                  <a:srgbClr val="FF0000"/>
                </a:solidFill>
              </a:rPr>
              <a:t>best loss </a:t>
            </a:r>
            <a:r>
              <a:rPr lang="en-US" altLang="ja-JP" dirty="0" smtClean="0"/>
              <a:t>on dev set</a:t>
            </a:r>
          </a:p>
          <a:p>
            <a:pPr lvl="1"/>
            <a:r>
              <a:rPr kumimoji="1" lang="en-US" altLang="ja-JP" dirty="0" smtClean="0"/>
              <a:t>Or keep the parameters with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best BLEU </a:t>
            </a:r>
            <a:r>
              <a:rPr kumimoji="1" lang="en-US" altLang="ja-JP" dirty="0" smtClean="0"/>
              <a:t>on dev set</a:t>
            </a:r>
          </a:p>
          <a:p>
            <a:pPr lvl="1"/>
            <a:r>
              <a:rPr lang="en-US" altLang="ja-JP" dirty="0" smtClean="0"/>
              <a:t>“best BLEU” work better, but even better to ensemble “best BLEU” and “best loss”</a:t>
            </a:r>
            <a:endParaRPr kumimoji="1" lang="en-US" altLang="ja-JP" dirty="0" smtClean="0"/>
          </a:p>
          <a:p>
            <a:r>
              <a:rPr kumimoji="1" lang="en-US" altLang="ja-JP" dirty="0" smtClean="0"/>
              <a:t>Dropout</a:t>
            </a:r>
          </a:p>
          <a:p>
            <a:pPr lvl="1"/>
            <a:r>
              <a:rPr lang="en-US" altLang="ja-JP" dirty="0" smtClean="0"/>
              <a:t>Only used </a:t>
            </a:r>
            <a:r>
              <a:rPr lang="en-US" altLang="ja-JP" dirty="0" smtClean="0">
                <a:solidFill>
                  <a:srgbClr val="FF0000"/>
                </a:solidFill>
              </a:rPr>
              <a:t>between LSTM layers </a:t>
            </a:r>
            <a:r>
              <a:rPr lang="en-US" altLang="ja-JP" dirty="0" smtClean="0"/>
              <a:t>(when used multi-layer LSTM)</a:t>
            </a:r>
          </a:p>
          <a:p>
            <a:pPr lvl="1"/>
            <a:r>
              <a:rPr kumimoji="1" lang="en-US" altLang="ja-JP" dirty="0" smtClean="0"/>
              <a:t>20% dropout</a:t>
            </a:r>
          </a:p>
          <a:p>
            <a:r>
              <a:rPr lang="en-US" altLang="ja-JP" dirty="0" smtClean="0"/>
              <a:t>Noise on target word </a:t>
            </a:r>
            <a:r>
              <a:rPr lang="en-US" altLang="ja-JP" dirty="0" err="1" smtClean="0"/>
              <a:t>embeddings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89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662232" y="22638"/>
            <a:ext cx="10515600" cy="1325563"/>
          </a:xfrm>
        </p:spPr>
        <p:txBody>
          <a:bodyPr/>
          <a:lstStyle/>
          <a:p>
            <a:pPr lvl="0"/>
            <a:r>
              <a:rPr lang="en-US" dirty="0" smtClean="0"/>
              <a:t>Noise on target word embedding</a:t>
            </a:r>
            <a:endParaRPr lang="en-US" dirty="0"/>
          </a:p>
        </p:txBody>
      </p:sp>
      <p:sp>
        <p:nvSpPr>
          <p:cNvPr id="3" name="フリーフォーム 2"/>
          <p:cNvSpPr/>
          <p:nvPr/>
        </p:nvSpPr>
        <p:spPr>
          <a:xfrm>
            <a:off x="2270496" y="4562280"/>
            <a:ext cx="49766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4" name="フリーフォーム 3"/>
          <p:cNvSpPr/>
          <p:nvPr/>
        </p:nvSpPr>
        <p:spPr>
          <a:xfrm>
            <a:off x="3265824" y="4562280"/>
            <a:ext cx="49766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4178208" y="4562280"/>
            <a:ext cx="49766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5090591" y="4562280"/>
            <a:ext cx="529665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cxnSp>
        <p:nvCxnSpPr>
          <p:cNvPr id="7" name="直線矢印コネクタ 6"/>
          <p:cNvCxnSpPr>
            <a:stCxn id="3" idx="1"/>
            <a:endCxn id="4" idx="3"/>
          </p:cNvCxnSpPr>
          <p:nvPr/>
        </p:nvCxnSpPr>
        <p:spPr>
          <a:xfrm>
            <a:off x="2768162" y="4728168"/>
            <a:ext cx="497663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8" name="直線矢印コネクタ 7"/>
          <p:cNvCxnSpPr>
            <a:stCxn id="4" idx="1"/>
            <a:endCxn id="5" idx="3"/>
          </p:cNvCxnSpPr>
          <p:nvPr/>
        </p:nvCxnSpPr>
        <p:spPr>
          <a:xfrm>
            <a:off x="3763488" y="4728168"/>
            <a:ext cx="414720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9" name="直線矢印コネクタ 8"/>
          <p:cNvCxnSpPr>
            <a:endCxn id="6" idx="3"/>
          </p:cNvCxnSpPr>
          <p:nvPr/>
        </p:nvCxnSpPr>
        <p:spPr>
          <a:xfrm>
            <a:off x="4675872" y="4728168"/>
            <a:ext cx="414719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0" name="フリーフォーム 9"/>
          <p:cNvSpPr/>
          <p:nvPr/>
        </p:nvSpPr>
        <p:spPr>
          <a:xfrm>
            <a:off x="2270496" y="6221160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zh-CN" altLang="en-US" sz="1633">
                <a:latin typeface="Liberation Sans" pitchFamily="18"/>
                <a:ea typeface="AR PL SungtiL GB" pitchFamily="2"/>
                <a:cs typeface="FreeSans" pitchFamily="2"/>
              </a:rPr>
              <a:t>私</a:t>
            </a:r>
          </a:p>
        </p:txBody>
      </p:sp>
      <p:sp>
        <p:nvSpPr>
          <p:cNvPr id="11" name="フリーフォーム 10"/>
          <p:cNvSpPr/>
          <p:nvPr/>
        </p:nvSpPr>
        <p:spPr>
          <a:xfrm>
            <a:off x="3348768" y="6221160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zh-CN" altLang="en-US" sz="1633">
                <a:latin typeface="Liberation Sans" pitchFamily="18"/>
                <a:ea typeface="AR PL SungtiL GB" pitchFamily="2"/>
                <a:cs typeface="FreeSans" pitchFamily="2"/>
              </a:rPr>
              <a:t>は</a:t>
            </a:r>
          </a:p>
        </p:txBody>
      </p:sp>
      <p:sp>
        <p:nvSpPr>
          <p:cNvPr id="12" name="フリーフォーム 11"/>
          <p:cNvSpPr/>
          <p:nvPr/>
        </p:nvSpPr>
        <p:spPr>
          <a:xfrm>
            <a:off x="4427040" y="6221160"/>
            <a:ext cx="497664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zh-CN" altLang="en-US" sz="1633">
                <a:latin typeface="Liberation Sans" pitchFamily="18"/>
                <a:ea typeface="AR PL SungtiL GB" pitchFamily="2"/>
                <a:cs typeface="FreeSans" pitchFamily="2"/>
              </a:rPr>
              <a:t>学生</a:t>
            </a:r>
          </a:p>
        </p:txBody>
      </p:sp>
      <p:sp>
        <p:nvSpPr>
          <p:cNvPr id="13" name="フリーフォーム 12"/>
          <p:cNvSpPr/>
          <p:nvPr/>
        </p:nvSpPr>
        <p:spPr>
          <a:xfrm>
            <a:off x="5422368" y="6221160"/>
            <a:ext cx="497664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zh-CN" altLang="en-US" sz="1633">
                <a:latin typeface="Liberation Sans" pitchFamily="18"/>
                <a:ea typeface="AR PL SungtiL GB" pitchFamily="2"/>
                <a:cs typeface="FreeSans" pitchFamily="2"/>
              </a:rPr>
              <a:t>です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2270496" y="5723496"/>
            <a:ext cx="381542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Source Embedding</a:t>
            </a:r>
          </a:p>
        </p:txBody>
      </p:sp>
      <p:sp>
        <p:nvSpPr>
          <p:cNvPr id="15" name="フリーフォーム 14"/>
          <p:cNvSpPr/>
          <p:nvPr/>
        </p:nvSpPr>
        <p:spPr>
          <a:xfrm>
            <a:off x="2270496" y="522583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16" name="フリーフォーム 15"/>
          <p:cNvSpPr/>
          <p:nvPr/>
        </p:nvSpPr>
        <p:spPr>
          <a:xfrm>
            <a:off x="3182880" y="522583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17" name="フリーフォーム 16"/>
          <p:cNvSpPr/>
          <p:nvPr/>
        </p:nvSpPr>
        <p:spPr>
          <a:xfrm>
            <a:off x="4261152" y="522583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18" name="フリーフォーム 17"/>
          <p:cNvSpPr/>
          <p:nvPr/>
        </p:nvSpPr>
        <p:spPr>
          <a:xfrm>
            <a:off x="5256480" y="522583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19" name="フリーフォーム 18"/>
          <p:cNvSpPr/>
          <p:nvPr/>
        </p:nvSpPr>
        <p:spPr>
          <a:xfrm>
            <a:off x="2653217" y="3981672"/>
            <a:ext cx="529663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20" name="フリーフォーム 19"/>
          <p:cNvSpPr/>
          <p:nvPr/>
        </p:nvSpPr>
        <p:spPr>
          <a:xfrm>
            <a:off x="3623404" y="3981672"/>
            <a:ext cx="55480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21" name="フリーフォーム 20"/>
          <p:cNvSpPr/>
          <p:nvPr/>
        </p:nvSpPr>
        <p:spPr>
          <a:xfrm>
            <a:off x="4551453" y="3981672"/>
            <a:ext cx="539139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22" name="フリーフォーム 21"/>
          <p:cNvSpPr/>
          <p:nvPr/>
        </p:nvSpPr>
        <p:spPr>
          <a:xfrm>
            <a:off x="5505311" y="3981672"/>
            <a:ext cx="567563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cxnSp>
        <p:nvCxnSpPr>
          <p:cNvPr id="23" name="直線矢印コネクタ 22"/>
          <p:cNvCxnSpPr>
            <a:endCxn id="21" idx="1"/>
          </p:cNvCxnSpPr>
          <p:nvPr/>
        </p:nvCxnSpPr>
        <p:spPr>
          <a:xfrm flipH="1">
            <a:off x="5090592" y="4147560"/>
            <a:ext cx="414720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4" name="直線矢印コネクタ 23"/>
          <p:cNvCxnSpPr>
            <a:stCxn id="21" idx="3"/>
            <a:endCxn id="20" idx="1"/>
          </p:cNvCxnSpPr>
          <p:nvPr/>
        </p:nvCxnSpPr>
        <p:spPr>
          <a:xfrm flipH="1">
            <a:off x="4178208" y="4147560"/>
            <a:ext cx="373245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5" name="直線矢印コネクタ 24"/>
          <p:cNvCxnSpPr>
            <a:stCxn id="20" idx="3"/>
            <a:endCxn id="19" idx="1"/>
          </p:cNvCxnSpPr>
          <p:nvPr/>
        </p:nvCxnSpPr>
        <p:spPr>
          <a:xfrm flipH="1">
            <a:off x="3182880" y="4147560"/>
            <a:ext cx="440524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26" name="フリーフォーム 25"/>
          <p:cNvSpPr/>
          <p:nvPr/>
        </p:nvSpPr>
        <p:spPr>
          <a:xfrm>
            <a:off x="2353440" y="290340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27" name="フリーフォーム 26"/>
          <p:cNvSpPr/>
          <p:nvPr/>
        </p:nvSpPr>
        <p:spPr>
          <a:xfrm>
            <a:off x="3265824" y="290340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28" name="フリーフォーム 27"/>
          <p:cNvSpPr/>
          <p:nvPr/>
        </p:nvSpPr>
        <p:spPr>
          <a:xfrm>
            <a:off x="4344096" y="290340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29" name="フリーフォーム 28"/>
          <p:cNvSpPr/>
          <p:nvPr/>
        </p:nvSpPr>
        <p:spPr>
          <a:xfrm>
            <a:off x="5339424" y="290340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0" name="フリーフォーム 29"/>
          <p:cNvSpPr/>
          <p:nvPr/>
        </p:nvSpPr>
        <p:spPr>
          <a:xfrm>
            <a:off x="2353440" y="323517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1" name="フリーフォーム 30"/>
          <p:cNvSpPr/>
          <p:nvPr/>
        </p:nvSpPr>
        <p:spPr>
          <a:xfrm>
            <a:off x="3265824" y="323517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2" name="フリーフォーム 31"/>
          <p:cNvSpPr/>
          <p:nvPr/>
        </p:nvSpPr>
        <p:spPr>
          <a:xfrm>
            <a:off x="4344096" y="323517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3" name="フリーフォーム 32"/>
          <p:cNvSpPr/>
          <p:nvPr/>
        </p:nvSpPr>
        <p:spPr>
          <a:xfrm>
            <a:off x="5339424" y="323517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4" name="フリーフォーム 33"/>
          <p:cNvSpPr/>
          <p:nvPr/>
        </p:nvSpPr>
        <p:spPr>
          <a:xfrm>
            <a:off x="6915360" y="6055272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I</a:t>
            </a:r>
          </a:p>
        </p:txBody>
      </p:sp>
      <p:sp>
        <p:nvSpPr>
          <p:cNvPr id="35" name="フリーフォーム 34"/>
          <p:cNvSpPr/>
          <p:nvPr/>
        </p:nvSpPr>
        <p:spPr>
          <a:xfrm>
            <a:off x="7578912" y="6055272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am</a:t>
            </a:r>
          </a:p>
        </p:txBody>
      </p:sp>
      <p:sp>
        <p:nvSpPr>
          <p:cNvPr id="36" name="フリーフォーム 35"/>
          <p:cNvSpPr/>
          <p:nvPr/>
        </p:nvSpPr>
        <p:spPr>
          <a:xfrm>
            <a:off x="8159520" y="6055272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a</a:t>
            </a:r>
          </a:p>
        </p:txBody>
      </p:sp>
      <p:sp>
        <p:nvSpPr>
          <p:cNvPr id="37" name="フリーフォーム 36"/>
          <p:cNvSpPr/>
          <p:nvPr/>
        </p:nvSpPr>
        <p:spPr>
          <a:xfrm>
            <a:off x="9403680" y="6055272"/>
            <a:ext cx="82944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Student</a:t>
            </a:r>
          </a:p>
        </p:txBody>
      </p:sp>
      <p:sp>
        <p:nvSpPr>
          <p:cNvPr id="38" name="フリーフォーム 37"/>
          <p:cNvSpPr/>
          <p:nvPr/>
        </p:nvSpPr>
        <p:spPr>
          <a:xfrm>
            <a:off x="8076576" y="4645224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39" name="フリーフォーム 38"/>
          <p:cNvSpPr/>
          <p:nvPr/>
        </p:nvSpPr>
        <p:spPr>
          <a:xfrm>
            <a:off x="7232761" y="200273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40" name="フリーフォーム 39"/>
          <p:cNvSpPr/>
          <p:nvPr/>
        </p:nvSpPr>
        <p:spPr>
          <a:xfrm>
            <a:off x="8242463" y="1991016"/>
            <a:ext cx="593653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41" name="フリーフォーム 40"/>
          <p:cNvSpPr/>
          <p:nvPr/>
        </p:nvSpPr>
        <p:spPr>
          <a:xfrm>
            <a:off x="9403680" y="199101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42" name="フリーフォーム 41"/>
          <p:cNvSpPr/>
          <p:nvPr/>
        </p:nvSpPr>
        <p:spPr>
          <a:xfrm>
            <a:off x="6749472" y="3401064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43" name="フリーフォーム 42"/>
          <p:cNvSpPr/>
          <p:nvPr/>
        </p:nvSpPr>
        <p:spPr>
          <a:xfrm>
            <a:off x="6749472" y="373284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44" name="フリーフォーム 43"/>
          <p:cNvSpPr/>
          <p:nvPr/>
        </p:nvSpPr>
        <p:spPr>
          <a:xfrm>
            <a:off x="4012321" y="1742184"/>
            <a:ext cx="1078271" cy="5806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Attention</a:t>
            </a:r>
          </a:p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Model</a:t>
            </a:r>
          </a:p>
        </p:txBody>
      </p:sp>
      <p:sp>
        <p:nvSpPr>
          <p:cNvPr id="45" name="フリーフォーム 44"/>
          <p:cNvSpPr/>
          <p:nvPr/>
        </p:nvSpPr>
        <p:spPr>
          <a:xfrm>
            <a:off x="9403680" y="3898728"/>
            <a:ext cx="746496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maxout</a:t>
            </a:r>
          </a:p>
        </p:txBody>
      </p:sp>
      <p:sp>
        <p:nvSpPr>
          <p:cNvPr id="46" name="フリーフォーム 45"/>
          <p:cNvSpPr/>
          <p:nvPr/>
        </p:nvSpPr>
        <p:spPr>
          <a:xfrm>
            <a:off x="9403680" y="447933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&lt;500&gt;</a:t>
            </a:r>
          </a:p>
        </p:txBody>
      </p:sp>
      <p:sp>
        <p:nvSpPr>
          <p:cNvPr id="47" name="フリーフォーム 46"/>
          <p:cNvSpPr/>
          <p:nvPr/>
        </p:nvSpPr>
        <p:spPr>
          <a:xfrm>
            <a:off x="9486624" y="4977000"/>
            <a:ext cx="746496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softmax</a:t>
            </a:r>
          </a:p>
        </p:txBody>
      </p:sp>
      <p:sp>
        <p:nvSpPr>
          <p:cNvPr id="48" name="フリーフォーム 47"/>
          <p:cNvSpPr/>
          <p:nvPr/>
        </p:nvSpPr>
        <p:spPr>
          <a:xfrm>
            <a:off x="9403680" y="5557608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&lt;30000&gt;</a:t>
            </a:r>
          </a:p>
        </p:txBody>
      </p:sp>
      <p:sp>
        <p:nvSpPr>
          <p:cNvPr id="49" name="フリーフォーム 48"/>
          <p:cNvSpPr/>
          <p:nvPr/>
        </p:nvSpPr>
        <p:spPr>
          <a:xfrm>
            <a:off x="9403680" y="331812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&lt;3620&gt;</a:t>
            </a:r>
          </a:p>
        </p:txBody>
      </p:sp>
      <p:sp>
        <p:nvSpPr>
          <p:cNvPr id="50" name="フリーフォーム 49"/>
          <p:cNvSpPr/>
          <p:nvPr/>
        </p:nvSpPr>
        <p:spPr>
          <a:xfrm>
            <a:off x="8076576" y="273751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&lt;2620&gt;</a:t>
            </a:r>
          </a:p>
        </p:txBody>
      </p:sp>
      <p:cxnSp>
        <p:nvCxnSpPr>
          <p:cNvPr id="51" name="カギ線コネクタ 50"/>
          <p:cNvCxnSpPr>
            <a:stCxn id="26" idx="0"/>
            <a:endCxn id="44" idx="2"/>
          </p:cNvCxnSpPr>
          <p:nvPr/>
        </p:nvCxnSpPr>
        <p:spPr>
          <a:xfrm rot="5400000" flipH="1" flipV="1">
            <a:off x="3369505" y="1721451"/>
            <a:ext cx="580609" cy="1783295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2" name="カギ線コネクタ 51"/>
          <p:cNvCxnSpPr>
            <a:stCxn id="27" idx="0"/>
            <a:endCxn id="44" idx="2"/>
          </p:cNvCxnSpPr>
          <p:nvPr/>
        </p:nvCxnSpPr>
        <p:spPr>
          <a:xfrm rot="5400000" flipH="1" flipV="1">
            <a:off x="3825697" y="2177640"/>
            <a:ext cx="580609" cy="870912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3" name="カギ線コネクタ 52"/>
          <p:cNvCxnSpPr>
            <a:stCxn id="28" idx="0"/>
            <a:endCxn id="44" idx="2"/>
          </p:cNvCxnSpPr>
          <p:nvPr/>
        </p:nvCxnSpPr>
        <p:spPr>
          <a:xfrm rot="16200000" flipV="1">
            <a:off x="4364833" y="2509416"/>
            <a:ext cx="580609" cy="20736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4" name="カギ線コネクタ 53"/>
          <p:cNvCxnSpPr>
            <a:stCxn id="29" idx="0"/>
            <a:endCxn id="44" idx="2"/>
          </p:cNvCxnSpPr>
          <p:nvPr/>
        </p:nvCxnSpPr>
        <p:spPr>
          <a:xfrm rot="16200000" flipV="1">
            <a:off x="4862498" y="2011753"/>
            <a:ext cx="580609" cy="1202689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5" name="カギ線コネクタ 54"/>
          <p:cNvCxnSpPr>
            <a:stCxn id="44" idx="1"/>
            <a:endCxn id="42" idx="0"/>
          </p:cNvCxnSpPr>
          <p:nvPr/>
        </p:nvCxnSpPr>
        <p:spPr>
          <a:xfrm>
            <a:off x="5090591" y="2032489"/>
            <a:ext cx="2073602" cy="1368577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6" name="カギ線コネクタ 55"/>
          <p:cNvCxnSpPr>
            <a:stCxn id="39" idx="0"/>
          </p:cNvCxnSpPr>
          <p:nvPr/>
        </p:nvCxnSpPr>
        <p:spPr>
          <a:xfrm rot="16200000" flipV="1">
            <a:off x="6282318" y="637566"/>
            <a:ext cx="170373" cy="2559957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7" name="カギ線コネクタ 56"/>
          <p:cNvCxnSpPr>
            <a:stCxn id="42" idx="1"/>
            <a:endCxn id="50" idx="2"/>
          </p:cNvCxnSpPr>
          <p:nvPr/>
        </p:nvCxnSpPr>
        <p:spPr>
          <a:xfrm flipV="1">
            <a:off x="7578912" y="3069288"/>
            <a:ext cx="912384" cy="497664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8" name="直線矢印コネクタ 57"/>
          <p:cNvCxnSpPr>
            <a:stCxn id="38" idx="0"/>
            <a:endCxn id="50" idx="2"/>
          </p:cNvCxnSpPr>
          <p:nvPr/>
        </p:nvCxnSpPr>
        <p:spPr>
          <a:xfrm flipV="1">
            <a:off x="8491296" y="3069290"/>
            <a:ext cx="0" cy="1575935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9" name="カギ線コネクタ 58"/>
          <p:cNvCxnSpPr>
            <a:stCxn id="38" idx="0"/>
            <a:endCxn id="49" idx="3"/>
          </p:cNvCxnSpPr>
          <p:nvPr/>
        </p:nvCxnSpPr>
        <p:spPr>
          <a:xfrm rot="5400000" flipH="1" flipV="1">
            <a:off x="8366883" y="3608424"/>
            <a:ext cx="1161215" cy="912384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0" name="直線矢印コネクタ 59"/>
          <p:cNvCxnSpPr>
            <a:stCxn id="41" idx="2"/>
            <a:endCxn id="49" idx="0"/>
          </p:cNvCxnSpPr>
          <p:nvPr/>
        </p:nvCxnSpPr>
        <p:spPr>
          <a:xfrm>
            <a:off x="9818400" y="2322792"/>
            <a:ext cx="0" cy="995328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1" name="直線矢印コネクタ 60"/>
          <p:cNvCxnSpPr>
            <a:stCxn id="50" idx="0"/>
            <a:endCxn id="40" idx="2"/>
          </p:cNvCxnSpPr>
          <p:nvPr/>
        </p:nvCxnSpPr>
        <p:spPr>
          <a:xfrm flipV="1">
            <a:off x="8491296" y="2322792"/>
            <a:ext cx="47994" cy="41472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2" name="直線矢印コネクタ 61"/>
          <p:cNvCxnSpPr>
            <a:stCxn id="39" idx="1"/>
            <a:endCxn id="40" idx="3"/>
          </p:cNvCxnSpPr>
          <p:nvPr/>
        </p:nvCxnSpPr>
        <p:spPr>
          <a:xfrm flipV="1">
            <a:off x="8062201" y="2156904"/>
            <a:ext cx="180262" cy="11714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3" name="直線矢印コネクタ 62"/>
          <p:cNvCxnSpPr>
            <a:stCxn id="40" idx="1"/>
          </p:cNvCxnSpPr>
          <p:nvPr/>
        </p:nvCxnSpPr>
        <p:spPr>
          <a:xfrm>
            <a:off x="8836116" y="2156904"/>
            <a:ext cx="567564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4" name="直線矢印コネクタ 63"/>
          <p:cNvCxnSpPr>
            <a:stCxn id="49" idx="2"/>
            <a:endCxn id="45" idx="0"/>
          </p:cNvCxnSpPr>
          <p:nvPr/>
        </p:nvCxnSpPr>
        <p:spPr>
          <a:xfrm flipH="1">
            <a:off x="9776928" y="3649896"/>
            <a:ext cx="41472" cy="248832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5" name="直線矢印コネクタ 64"/>
          <p:cNvCxnSpPr>
            <a:stCxn id="45" idx="2"/>
            <a:endCxn id="46" idx="0"/>
          </p:cNvCxnSpPr>
          <p:nvPr/>
        </p:nvCxnSpPr>
        <p:spPr>
          <a:xfrm>
            <a:off x="9776928" y="4230504"/>
            <a:ext cx="41472" cy="248832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6" name="直線矢印コネクタ 65"/>
          <p:cNvCxnSpPr>
            <a:stCxn id="46" idx="2"/>
            <a:endCxn id="47" idx="0"/>
          </p:cNvCxnSpPr>
          <p:nvPr/>
        </p:nvCxnSpPr>
        <p:spPr>
          <a:xfrm>
            <a:off x="9818400" y="4811114"/>
            <a:ext cx="41472" cy="165887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7" name="直線矢印コネクタ 66"/>
          <p:cNvCxnSpPr>
            <a:stCxn id="47" idx="2"/>
            <a:endCxn id="48" idx="0"/>
          </p:cNvCxnSpPr>
          <p:nvPr/>
        </p:nvCxnSpPr>
        <p:spPr>
          <a:xfrm flipH="1">
            <a:off x="9818400" y="5308777"/>
            <a:ext cx="41472" cy="248833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8" name="直線矢印コネクタ 67"/>
          <p:cNvCxnSpPr>
            <a:stCxn id="48" idx="2"/>
            <a:endCxn id="37" idx="0"/>
          </p:cNvCxnSpPr>
          <p:nvPr/>
        </p:nvCxnSpPr>
        <p:spPr>
          <a:xfrm>
            <a:off x="9818400" y="5889386"/>
            <a:ext cx="0" cy="165887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69" name="フリーフォーム 68"/>
          <p:cNvSpPr/>
          <p:nvPr/>
        </p:nvSpPr>
        <p:spPr>
          <a:xfrm>
            <a:off x="6915360" y="5474664"/>
            <a:ext cx="207360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Target Embedding</a:t>
            </a:r>
          </a:p>
        </p:txBody>
      </p:sp>
      <p:sp>
        <p:nvSpPr>
          <p:cNvPr id="70" name="直線コネクタ 69"/>
          <p:cNvSpPr/>
          <p:nvPr/>
        </p:nvSpPr>
        <p:spPr>
          <a:xfrm flipV="1">
            <a:off x="8408352" y="5806440"/>
            <a:ext cx="0" cy="24883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1" name="直線コネクタ 70"/>
          <p:cNvSpPr/>
          <p:nvPr/>
        </p:nvSpPr>
        <p:spPr>
          <a:xfrm flipV="1">
            <a:off x="8408352" y="4977000"/>
            <a:ext cx="0" cy="66355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2" name="直線コネクタ 71"/>
          <p:cNvSpPr/>
          <p:nvPr/>
        </p:nvSpPr>
        <p:spPr>
          <a:xfrm flipV="1">
            <a:off x="2519328" y="4894056"/>
            <a:ext cx="0" cy="33177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3" name="直線コネクタ 72"/>
          <p:cNvSpPr/>
          <p:nvPr/>
        </p:nvSpPr>
        <p:spPr>
          <a:xfrm flipV="1">
            <a:off x="2934048" y="4313449"/>
            <a:ext cx="0" cy="912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4" name="直線コネクタ 73"/>
          <p:cNvSpPr/>
          <p:nvPr/>
        </p:nvSpPr>
        <p:spPr>
          <a:xfrm flipV="1">
            <a:off x="4509984" y="4894056"/>
            <a:ext cx="0" cy="33177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5" name="直線コネクタ 74"/>
          <p:cNvSpPr/>
          <p:nvPr/>
        </p:nvSpPr>
        <p:spPr>
          <a:xfrm flipV="1">
            <a:off x="3514656" y="4894056"/>
            <a:ext cx="0" cy="33177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6" name="直線コネクタ 75"/>
          <p:cNvSpPr/>
          <p:nvPr/>
        </p:nvSpPr>
        <p:spPr>
          <a:xfrm flipV="1">
            <a:off x="5422368" y="4894056"/>
            <a:ext cx="0" cy="33177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7" name="直線コネクタ 76"/>
          <p:cNvSpPr/>
          <p:nvPr/>
        </p:nvSpPr>
        <p:spPr>
          <a:xfrm flipV="1">
            <a:off x="5754144" y="4313449"/>
            <a:ext cx="0" cy="912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8" name="直線コネクタ 77"/>
          <p:cNvSpPr/>
          <p:nvPr/>
        </p:nvSpPr>
        <p:spPr>
          <a:xfrm flipV="1">
            <a:off x="4841760" y="4313449"/>
            <a:ext cx="0" cy="912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9" name="直線コネクタ 78"/>
          <p:cNvSpPr/>
          <p:nvPr/>
        </p:nvSpPr>
        <p:spPr>
          <a:xfrm flipV="1">
            <a:off x="3929376" y="4313449"/>
            <a:ext cx="0" cy="912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0" name="直線コネクタ 79"/>
          <p:cNvSpPr/>
          <p:nvPr/>
        </p:nvSpPr>
        <p:spPr>
          <a:xfrm flipV="1">
            <a:off x="2519328" y="3566952"/>
            <a:ext cx="0" cy="99532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1" name="直線コネクタ 80"/>
          <p:cNvSpPr/>
          <p:nvPr/>
        </p:nvSpPr>
        <p:spPr>
          <a:xfrm flipV="1">
            <a:off x="3431712" y="3566952"/>
            <a:ext cx="0" cy="99532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2" name="直線コネクタ 81"/>
          <p:cNvSpPr/>
          <p:nvPr/>
        </p:nvSpPr>
        <p:spPr>
          <a:xfrm flipV="1">
            <a:off x="4509984" y="3566952"/>
            <a:ext cx="0" cy="99532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3" name="直線コネクタ 82"/>
          <p:cNvSpPr/>
          <p:nvPr/>
        </p:nvSpPr>
        <p:spPr>
          <a:xfrm flipV="1">
            <a:off x="5422368" y="3566952"/>
            <a:ext cx="0" cy="99532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4" name="直線コネクタ 83"/>
          <p:cNvSpPr/>
          <p:nvPr/>
        </p:nvSpPr>
        <p:spPr>
          <a:xfrm flipV="1">
            <a:off x="2934048" y="3566952"/>
            <a:ext cx="0" cy="414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5" name="直線コネクタ 84"/>
          <p:cNvSpPr/>
          <p:nvPr/>
        </p:nvSpPr>
        <p:spPr>
          <a:xfrm flipV="1">
            <a:off x="3846432" y="3566952"/>
            <a:ext cx="0" cy="414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6" name="直線コネクタ 85"/>
          <p:cNvSpPr/>
          <p:nvPr/>
        </p:nvSpPr>
        <p:spPr>
          <a:xfrm flipV="1">
            <a:off x="4841760" y="3566952"/>
            <a:ext cx="0" cy="414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7" name="直線コネクタ 86"/>
          <p:cNvSpPr/>
          <p:nvPr/>
        </p:nvSpPr>
        <p:spPr>
          <a:xfrm flipV="1">
            <a:off x="5754144" y="3566952"/>
            <a:ext cx="0" cy="414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8" name="直線コネクタ 87"/>
          <p:cNvSpPr/>
          <p:nvPr/>
        </p:nvSpPr>
        <p:spPr>
          <a:xfrm flipV="1">
            <a:off x="2519328" y="6055273"/>
            <a:ext cx="0" cy="16588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9" name="直線コネクタ 88"/>
          <p:cNvSpPr/>
          <p:nvPr/>
        </p:nvSpPr>
        <p:spPr>
          <a:xfrm flipV="1">
            <a:off x="3514656" y="6055273"/>
            <a:ext cx="0" cy="16588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0" name="直線コネクタ 89"/>
          <p:cNvSpPr/>
          <p:nvPr/>
        </p:nvSpPr>
        <p:spPr>
          <a:xfrm flipV="1">
            <a:off x="5671200" y="6055273"/>
            <a:ext cx="0" cy="16588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1" name="直線コネクタ 90"/>
          <p:cNvSpPr/>
          <p:nvPr/>
        </p:nvSpPr>
        <p:spPr>
          <a:xfrm flipV="1">
            <a:off x="4675872" y="6055273"/>
            <a:ext cx="0" cy="16588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2" name="直線コネクタ 91"/>
          <p:cNvSpPr/>
          <p:nvPr/>
        </p:nvSpPr>
        <p:spPr>
          <a:xfrm flipV="1">
            <a:off x="2519328" y="5557608"/>
            <a:ext cx="0" cy="165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3" name="直線コネクタ 92"/>
          <p:cNvSpPr/>
          <p:nvPr/>
        </p:nvSpPr>
        <p:spPr>
          <a:xfrm flipV="1">
            <a:off x="3514656" y="5557608"/>
            <a:ext cx="0" cy="165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4" name="直線コネクタ 93"/>
          <p:cNvSpPr/>
          <p:nvPr/>
        </p:nvSpPr>
        <p:spPr>
          <a:xfrm flipV="1">
            <a:off x="4675872" y="5557608"/>
            <a:ext cx="0" cy="165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5" name="直線コネクタ 94"/>
          <p:cNvSpPr/>
          <p:nvPr/>
        </p:nvSpPr>
        <p:spPr>
          <a:xfrm flipV="1">
            <a:off x="5671200" y="5557608"/>
            <a:ext cx="0" cy="165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6" name="フリーフォーム 95"/>
          <p:cNvSpPr/>
          <p:nvPr/>
        </p:nvSpPr>
        <p:spPr>
          <a:xfrm>
            <a:off x="2270496" y="2820456"/>
            <a:ext cx="82944" cy="912384"/>
          </a:xfrm>
          <a:custGeom>
            <a:avLst>
              <a:gd name="f0" fmla="val 1800"/>
              <a:gd name="f1" fmla="val 10827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7" name="フリーフォーム 96"/>
          <p:cNvSpPr/>
          <p:nvPr/>
        </p:nvSpPr>
        <p:spPr>
          <a:xfrm rot="5413200">
            <a:off x="1367576" y="3089892"/>
            <a:ext cx="1034841" cy="5806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Encoding</a:t>
            </a:r>
          </a:p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of input</a:t>
            </a:r>
          </a:p>
        </p:txBody>
      </p:sp>
      <p:sp>
        <p:nvSpPr>
          <p:cNvPr id="98" name="フリーフォーム 97"/>
          <p:cNvSpPr/>
          <p:nvPr/>
        </p:nvSpPr>
        <p:spPr>
          <a:xfrm rot="5413200">
            <a:off x="817123" y="5187178"/>
            <a:ext cx="2156543" cy="5806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Encoder</a:t>
            </a:r>
          </a:p>
        </p:txBody>
      </p:sp>
      <p:sp>
        <p:nvSpPr>
          <p:cNvPr id="99" name="フリーフォーム 98"/>
          <p:cNvSpPr/>
          <p:nvPr/>
        </p:nvSpPr>
        <p:spPr>
          <a:xfrm rot="5478600" flipH="1">
            <a:off x="7078672" y="3825789"/>
            <a:ext cx="223308" cy="823889"/>
          </a:xfrm>
          <a:custGeom>
            <a:avLst>
              <a:gd name="f0" fmla="val 1800"/>
              <a:gd name="f1" fmla="val 1154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100" name="フリーフォーム 99"/>
          <p:cNvSpPr/>
          <p:nvPr/>
        </p:nvSpPr>
        <p:spPr>
          <a:xfrm>
            <a:off x="6751105" y="4396392"/>
            <a:ext cx="829440" cy="49766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Current</a:t>
            </a:r>
          </a:p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context</a:t>
            </a:r>
          </a:p>
        </p:txBody>
      </p:sp>
      <p:sp>
        <p:nvSpPr>
          <p:cNvPr id="101" name="フリーフォーム 100"/>
          <p:cNvSpPr/>
          <p:nvPr/>
        </p:nvSpPr>
        <p:spPr>
          <a:xfrm rot="16204800" flipH="1">
            <a:off x="9702639" y="1467916"/>
            <a:ext cx="148581" cy="823889"/>
          </a:xfrm>
          <a:custGeom>
            <a:avLst>
              <a:gd name="f0" fmla="val 1800"/>
              <a:gd name="f1" fmla="val 1154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102" name="フリーフォーム 101"/>
          <p:cNvSpPr/>
          <p:nvPr/>
        </p:nvSpPr>
        <p:spPr>
          <a:xfrm rot="5478600" flipH="1">
            <a:off x="7646582" y="1302782"/>
            <a:ext cx="178855" cy="823889"/>
          </a:xfrm>
          <a:custGeom>
            <a:avLst>
              <a:gd name="f0" fmla="val 1800"/>
              <a:gd name="f1" fmla="val 1154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103" name="フリーフォーム 102"/>
          <p:cNvSpPr/>
          <p:nvPr/>
        </p:nvSpPr>
        <p:spPr>
          <a:xfrm>
            <a:off x="7322892" y="1097574"/>
            <a:ext cx="829440" cy="49766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Previous</a:t>
            </a:r>
          </a:p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state</a:t>
            </a:r>
          </a:p>
        </p:txBody>
      </p:sp>
      <p:sp>
        <p:nvSpPr>
          <p:cNvPr id="104" name="フリーフォーム 103"/>
          <p:cNvSpPr/>
          <p:nvPr/>
        </p:nvSpPr>
        <p:spPr>
          <a:xfrm>
            <a:off x="9380495" y="1327464"/>
            <a:ext cx="829440" cy="49766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new</a:t>
            </a:r>
          </a:p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state</a:t>
            </a:r>
          </a:p>
        </p:txBody>
      </p:sp>
      <p:sp>
        <p:nvSpPr>
          <p:cNvPr id="105" name="フリーフォーム 104"/>
          <p:cNvSpPr/>
          <p:nvPr/>
        </p:nvSpPr>
        <p:spPr>
          <a:xfrm rot="5368200">
            <a:off x="7958691" y="3772877"/>
            <a:ext cx="1410047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concatenation</a:t>
            </a:r>
          </a:p>
        </p:txBody>
      </p:sp>
      <p:sp>
        <p:nvSpPr>
          <p:cNvPr id="106" name="フリーフォーム 105"/>
          <p:cNvSpPr/>
          <p:nvPr/>
        </p:nvSpPr>
        <p:spPr>
          <a:xfrm>
            <a:off x="6500640" y="6552936"/>
            <a:ext cx="2405376" cy="2488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Previously generated word</a:t>
            </a:r>
          </a:p>
        </p:txBody>
      </p:sp>
      <p:sp>
        <p:nvSpPr>
          <p:cNvPr id="107" name="フリーフォーム 106"/>
          <p:cNvSpPr/>
          <p:nvPr/>
        </p:nvSpPr>
        <p:spPr>
          <a:xfrm>
            <a:off x="9403680" y="6552936"/>
            <a:ext cx="995328" cy="2488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New word</a:t>
            </a:r>
          </a:p>
        </p:txBody>
      </p:sp>
      <p:sp>
        <p:nvSpPr>
          <p:cNvPr id="108" name="フリーフォーム 107"/>
          <p:cNvSpPr/>
          <p:nvPr/>
        </p:nvSpPr>
        <p:spPr>
          <a:xfrm rot="5413200">
            <a:off x="8281100" y="4065959"/>
            <a:ext cx="4562247" cy="2449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Decoder</a:t>
            </a:r>
          </a:p>
        </p:txBody>
      </p:sp>
      <p:sp>
        <p:nvSpPr>
          <p:cNvPr id="109" name="角丸四角形 108"/>
          <p:cNvSpPr/>
          <p:nvPr/>
        </p:nvSpPr>
        <p:spPr>
          <a:xfrm>
            <a:off x="3248364" y="4324723"/>
            <a:ext cx="3218376" cy="2042210"/>
          </a:xfrm>
          <a:prstGeom prst="roundRect">
            <a:avLst/>
          </a:prstGeom>
          <a:ln w="539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This part can be the source of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cascading errors </a:t>
            </a:r>
            <a:r>
              <a:rPr kumimoji="1" lang="en-US" altLang="ja-JP" dirty="0" smtClean="0"/>
              <a:t>at translation time</a:t>
            </a:r>
          </a:p>
          <a:p>
            <a:pPr algn="ctr"/>
            <a:r>
              <a:rPr kumimoji="1" lang="en-US" altLang="ja-JP" dirty="0" smtClean="0"/>
              <a:t>At training time, we always give the correct previous word, but not at translation time</a:t>
            </a:r>
            <a:endParaRPr kumimoji="1" lang="ja-JP" altLang="en-US" dirty="0"/>
          </a:p>
        </p:txBody>
      </p:sp>
      <p:sp>
        <p:nvSpPr>
          <p:cNvPr id="110" name="正方形/長方形 109"/>
          <p:cNvSpPr/>
          <p:nvPr/>
        </p:nvSpPr>
        <p:spPr>
          <a:xfrm>
            <a:off x="6549804" y="4448466"/>
            <a:ext cx="2667253" cy="2376000"/>
          </a:xfrm>
          <a:prstGeom prst="rect">
            <a:avLst/>
          </a:prstGeom>
          <a:noFill/>
          <a:ln w="508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角丸四角形 110"/>
          <p:cNvSpPr/>
          <p:nvPr/>
        </p:nvSpPr>
        <p:spPr>
          <a:xfrm>
            <a:off x="4296252" y="1359475"/>
            <a:ext cx="2721240" cy="1687198"/>
          </a:xfrm>
          <a:prstGeom prst="roundRect">
            <a:avLst/>
          </a:prstGeom>
          <a:ln w="50800">
            <a:solidFill>
              <a:schemeClr val="accent1">
                <a:alpha val="99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Idea: add </a:t>
            </a:r>
            <a:r>
              <a:rPr kumimoji="1" lang="en-US" altLang="ja-JP" dirty="0" smtClean="0">
                <a:solidFill>
                  <a:srgbClr val="FF0000"/>
                </a:solidFill>
              </a:rPr>
              <a:t>random noise </a:t>
            </a:r>
            <a:r>
              <a:rPr kumimoji="1" lang="en-US" altLang="ja-JP" dirty="0" smtClean="0"/>
              <a:t>at </a:t>
            </a:r>
            <a:r>
              <a:rPr kumimoji="1" lang="en-US" altLang="ja-JP" dirty="0" smtClean="0">
                <a:solidFill>
                  <a:srgbClr val="FF0000"/>
                </a:solidFill>
              </a:rPr>
              <a:t>training time </a:t>
            </a:r>
            <a:r>
              <a:rPr kumimoji="1" lang="en-US" altLang="ja-JP" dirty="0" smtClean="0"/>
              <a:t>here to force the network to not rely </a:t>
            </a:r>
            <a:r>
              <a:rPr lang="en-US" altLang="ja-JP" dirty="0" smtClean="0"/>
              <a:t>too much on this information</a:t>
            </a:r>
            <a:endParaRPr kumimoji="1" lang="ja-JP" altLang="en-US" dirty="0"/>
          </a:p>
        </p:txBody>
      </p:sp>
      <p:cxnSp>
        <p:nvCxnSpPr>
          <p:cNvPr id="113" name="直線矢印コネクタ 112"/>
          <p:cNvCxnSpPr>
            <a:stCxn id="111" idx="3"/>
          </p:cNvCxnSpPr>
          <p:nvPr/>
        </p:nvCxnSpPr>
        <p:spPr>
          <a:xfrm>
            <a:off x="7017492" y="2203074"/>
            <a:ext cx="1459429" cy="2054742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角丸四角形 113"/>
          <p:cNvSpPr/>
          <p:nvPr/>
        </p:nvSpPr>
        <p:spPr>
          <a:xfrm>
            <a:off x="8891641" y="1365148"/>
            <a:ext cx="3207475" cy="2253878"/>
          </a:xfrm>
          <a:prstGeom prst="roundRect">
            <a:avLst/>
          </a:prstGeom>
          <a:ln w="50800">
            <a:solidFill>
              <a:schemeClr val="accent1">
                <a:alpha val="99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Seems to work</a:t>
            </a:r>
          </a:p>
          <a:p>
            <a:pPr algn="ctr"/>
            <a:r>
              <a:rPr lang="en-US" altLang="ja-JP" dirty="0" smtClean="0"/>
              <a:t>(+ 1.5 BLEU)</a:t>
            </a:r>
          </a:p>
          <a:p>
            <a:pPr algn="ctr"/>
            <a:r>
              <a:rPr kumimoji="1" lang="en-US" altLang="ja-JP" dirty="0" smtClean="0"/>
              <a:t>But is it actually because the network became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less prone to cascading errors</a:t>
            </a:r>
            <a:r>
              <a:rPr kumimoji="1" lang="en-US" altLang="ja-JP" dirty="0" smtClean="0"/>
              <a:t>?</a:t>
            </a:r>
          </a:p>
          <a:p>
            <a:pPr algn="ctr"/>
            <a:r>
              <a:rPr lang="en-US" altLang="ja-JP" dirty="0" smtClean="0"/>
              <a:t>Or simply </a:t>
            </a:r>
            <a:r>
              <a:rPr lang="en-US" altLang="ja-JP" dirty="0" smtClean="0">
                <a:solidFill>
                  <a:srgbClr val="FF0000"/>
                </a:solidFill>
              </a:rPr>
              <a:t>a regularization effect</a:t>
            </a:r>
            <a:r>
              <a:rPr lang="en-US" altLang="ja-JP" dirty="0" smtClean="0"/>
              <a:t>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57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0" grpId="0" animBg="1"/>
      <p:bldP spid="111" grpId="0" animBg="1"/>
      <p:bldP spid="1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Translation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Translation with </a:t>
            </a:r>
            <a:r>
              <a:rPr lang="en-US" altLang="ja-JP" dirty="0" smtClean="0">
                <a:solidFill>
                  <a:srgbClr val="FF0000"/>
                </a:solidFill>
              </a:rPr>
              <a:t>beam-search</a:t>
            </a:r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Large beam </a:t>
            </a:r>
            <a:r>
              <a:rPr kumimoji="1" lang="en-US" altLang="ja-JP" dirty="0" smtClean="0"/>
              <a:t>(maximum 100)</a:t>
            </a:r>
          </a:p>
          <a:p>
            <a:pPr lvl="2"/>
            <a:r>
              <a:rPr lang="en-US" altLang="ja-JP" dirty="0" smtClean="0"/>
              <a:t>Although other authors mention issues with large beam, it worked for us</a:t>
            </a:r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Normalization</a:t>
            </a:r>
            <a:r>
              <a:rPr kumimoji="1" lang="en-US" altLang="ja-JP" dirty="0" smtClean="0"/>
              <a:t> of the score by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length of the sentence</a:t>
            </a:r>
          </a:p>
          <a:p>
            <a:pPr lvl="2"/>
            <a:r>
              <a:rPr lang="en-US" altLang="ja-JP" dirty="0" smtClean="0"/>
              <a:t>final n-best candidates are pruned by the average loss per word</a:t>
            </a:r>
          </a:p>
          <a:p>
            <a:r>
              <a:rPr kumimoji="1" lang="en-US" altLang="ja-JP" dirty="0" smtClean="0"/>
              <a:t>UNK words replaced with a </a:t>
            </a:r>
            <a:r>
              <a:rPr kumimoji="1" lang="en-US" altLang="ja-JP" dirty="0" smtClean="0">
                <a:solidFill>
                  <a:srgbClr val="FF0000"/>
                </a:solidFill>
              </a:rPr>
              <a:t>dictionary</a:t>
            </a:r>
            <a:r>
              <a:rPr kumimoji="1" lang="en-US" altLang="ja-JP" dirty="0" smtClean="0"/>
              <a:t> using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attention values</a:t>
            </a:r>
          </a:p>
          <a:p>
            <a:pPr lvl="1"/>
            <a:r>
              <a:rPr lang="en-US" altLang="ja-JP" dirty="0" smtClean="0"/>
              <a:t>Dictionary extracted from the aligned training corpus</a:t>
            </a:r>
          </a:p>
          <a:p>
            <a:pPr lvl="1"/>
            <a:r>
              <a:rPr kumimoji="1" lang="en-US" altLang="ja-JP" dirty="0" smtClean="0"/>
              <a:t>attention not always very precise</a:t>
            </a:r>
            <a:r>
              <a:rPr lang="en-US" altLang="ja-JP" dirty="0" smtClean="0"/>
              <a:t>, but does help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241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Ensembling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err="1" smtClean="0"/>
              <a:t>Ensembling</a:t>
            </a:r>
            <a:r>
              <a:rPr kumimoji="1" lang="en-US" altLang="ja-JP" dirty="0" smtClean="0"/>
              <a:t> is known to </a:t>
            </a:r>
            <a:r>
              <a:rPr kumimoji="1" lang="en-US" altLang="ja-JP" dirty="0" smtClean="0">
                <a:solidFill>
                  <a:srgbClr val="FF0000"/>
                </a:solidFill>
              </a:rPr>
              <a:t>improve Neural-MT results substantially</a:t>
            </a:r>
            <a:r>
              <a:rPr kumimoji="1" lang="en-US" altLang="ja-JP" dirty="0" smtClean="0"/>
              <a:t>.</a:t>
            </a:r>
          </a:p>
          <a:p>
            <a:r>
              <a:rPr lang="en-US" altLang="ja-JP" dirty="0" smtClean="0"/>
              <a:t>We could confirm this, using three type of </a:t>
            </a:r>
            <a:r>
              <a:rPr lang="en-US" altLang="ja-JP" dirty="0" err="1" smtClean="0"/>
              <a:t>ensembling</a:t>
            </a:r>
            <a:r>
              <a:rPr lang="en-US" altLang="ja-JP" dirty="0" smtClean="0"/>
              <a:t>:</a:t>
            </a:r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“Normal” </a:t>
            </a:r>
            <a:r>
              <a:rPr kumimoji="1" lang="en-US" altLang="ja-JP" dirty="0" err="1" smtClean="0">
                <a:solidFill>
                  <a:srgbClr val="FF0000"/>
                </a:solidFill>
              </a:rPr>
              <a:t>Ensembling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en-US" altLang="ja-JP" dirty="0" smtClean="0"/>
              <a:t>Train different models and ensemble over them</a:t>
            </a:r>
            <a:endParaRPr kumimoji="1" lang="en-US" altLang="ja-JP" dirty="0" smtClean="0"/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Self-</a:t>
            </a:r>
            <a:r>
              <a:rPr lang="en-US" altLang="ja-JP" dirty="0" err="1" smtClean="0">
                <a:solidFill>
                  <a:srgbClr val="FF0000"/>
                </a:solidFill>
              </a:rPr>
              <a:t>Ensembling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kumimoji="1" lang="en-US" altLang="ja-JP" dirty="0" err="1" smtClean="0"/>
              <a:t>Ensembling</a:t>
            </a:r>
            <a:r>
              <a:rPr kumimoji="1" lang="en-US" altLang="ja-JP" dirty="0" smtClean="0"/>
              <a:t> of several parameters at different steps of the same training session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Mixed </a:t>
            </a:r>
            <a:r>
              <a:rPr lang="en-US" altLang="ja-JP" dirty="0" err="1" smtClean="0">
                <a:solidFill>
                  <a:srgbClr val="FF0000"/>
                </a:solidFill>
              </a:rPr>
              <a:t>Ensembling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lang="en-US" altLang="ja-JP" dirty="0" smtClean="0"/>
              <a:t>Train several models, and use several parameters for each models</a:t>
            </a:r>
          </a:p>
          <a:p>
            <a:r>
              <a:rPr lang="en-US" altLang="ja-JP" dirty="0" smtClean="0"/>
              <a:t>Observations:</a:t>
            </a:r>
          </a:p>
          <a:p>
            <a:pPr lvl="1"/>
            <a:r>
              <a:rPr lang="en-US" altLang="ja-JP" dirty="0" err="1" smtClean="0"/>
              <a:t>Ensembling</a:t>
            </a:r>
            <a:r>
              <a:rPr lang="en-US" altLang="ja-JP" dirty="0" smtClean="0"/>
              <a:t> does help a lot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Mixed</a:t>
            </a:r>
            <a:r>
              <a:rPr lang="en-US" altLang="ja-JP" dirty="0"/>
              <a:t> </a:t>
            </a:r>
            <a:r>
              <a:rPr lang="en-US" altLang="ja-JP" dirty="0" smtClean="0"/>
              <a:t>&gt; </a:t>
            </a:r>
            <a:r>
              <a:rPr lang="en-US" altLang="ja-JP" dirty="0" smtClean="0">
                <a:solidFill>
                  <a:srgbClr val="FF0000"/>
                </a:solidFill>
              </a:rPr>
              <a:t>Normal</a:t>
            </a:r>
            <a:r>
              <a:rPr lang="en-US" altLang="ja-JP" dirty="0" smtClean="0"/>
              <a:t> &gt; </a:t>
            </a:r>
            <a:r>
              <a:rPr lang="en-US" altLang="ja-JP" dirty="0" smtClean="0">
                <a:solidFill>
                  <a:srgbClr val="FF0000"/>
                </a:solidFill>
              </a:rPr>
              <a:t>Self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Diminishing returns </a:t>
            </a:r>
            <a:r>
              <a:rPr lang="en-US" altLang="ja-JP" dirty="0" smtClean="0"/>
              <a:t>( typically +2-3 BLEU going from one to two models, less than +0.5 going from three to four models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Geometric averaging </a:t>
            </a:r>
            <a:r>
              <a:rPr lang="en-US" altLang="ja-JP" dirty="0" smtClean="0"/>
              <a:t>of probabilities worked better than </a:t>
            </a:r>
            <a:r>
              <a:rPr lang="en-US" altLang="ja-JP" dirty="0" smtClean="0">
                <a:solidFill>
                  <a:srgbClr val="FF0000"/>
                </a:solidFill>
              </a:rPr>
              <a:t>Arithmetic averaging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653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The question of segmentation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Several options for segmentation</a:t>
            </a:r>
          </a:p>
          <a:p>
            <a:pPr lvl="1"/>
            <a:r>
              <a:rPr lang="en-US" altLang="ja-JP" dirty="0" smtClean="0"/>
              <a:t>Natural (</a:t>
            </a:r>
            <a:r>
              <a:rPr lang="en-US" altLang="ja-JP" dirty="0" err="1" smtClean="0"/>
              <a:t>ie</a:t>
            </a:r>
            <a:r>
              <a:rPr lang="en-US" altLang="ja-JP" dirty="0" smtClean="0"/>
              <a:t>. “words” for English)</a:t>
            </a:r>
          </a:p>
          <a:p>
            <a:pPr lvl="1"/>
            <a:r>
              <a:rPr lang="en-US" altLang="ja-JP" dirty="0" err="1" smtClean="0">
                <a:solidFill>
                  <a:srgbClr val="FF0000"/>
                </a:solidFill>
              </a:rPr>
              <a:t>Subword</a:t>
            </a:r>
            <a:r>
              <a:rPr lang="en-US" altLang="ja-JP" dirty="0" smtClean="0">
                <a:solidFill>
                  <a:srgbClr val="FF0000"/>
                </a:solidFill>
              </a:rPr>
              <a:t> units</a:t>
            </a:r>
            <a:r>
              <a:rPr lang="en-US" altLang="ja-JP" dirty="0" smtClean="0"/>
              <a:t>, using </a:t>
            </a:r>
            <a:r>
              <a:rPr lang="en-US" altLang="ja-JP" dirty="0" err="1" smtClean="0"/>
              <a:t>eg</a:t>
            </a:r>
            <a:r>
              <a:rPr lang="en-US" altLang="ja-JP" dirty="0" smtClean="0"/>
              <a:t>. BPE (</a:t>
            </a:r>
            <a:r>
              <a:rPr lang="en-US" altLang="ja-JP" dirty="0" err="1" smtClean="0"/>
              <a:t>Senrich</a:t>
            </a:r>
            <a:r>
              <a:rPr lang="en-US" altLang="ja-JP" dirty="0" smtClean="0"/>
              <a:t> et al., 2015)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Automatic segmentation </a:t>
            </a:r>
            <a:r>
              <a:rPr lang="en-US" altLang="ja-JP" dirty="0" smtClean="0"/>
              <a:t>tools (JUMAN, SKP)</a:t>
            </a:r>
          </a:p>
          <a:p>
            <a:pPr lvl="1"/>
            <a:r>
              <a:rPr kumimoji="1" lang="en-US" altLang="ja-JP" dirty="0" smtClean="0"/>
              <a:t>-&gt; Trade-off between </a:t>
            </a:r>
            <a:r>
              <a:rPr kumimoji="1" lang="en-US" altLang="ja-JP" dirty="0" smtClean="0">
                <a:solidFill>
                  <a:srgbClr val="FF0000"/>
                </a:solidFill>
              </a:rPr>
              <a:t>sentence size</a:t>
            </a:r>
            <a:r>
              <a:rPr kumimoji="1" lang="en-US" altLang="ja-JP" dirty="0" smtClean="0"/>
              <a:t>, </a:t>
            </a:r>
            <a:r>
              <a:rPr kumimoji="1" lang="en-US" altLang="ja-JP" dirty="0" smtClean="0">
                <a:solidFill>
                  <a:srgbClr val="FF0000"/>
                </a:solidFill>
              </a:rPr>
              <a:t>generalization capacity</a:t>
            </a:r>
            <a:r>
              <a:rPr kumimoji="1" lang="en-US" altLang="ja-JP" dirty="0" smtClean="0"/>
              <a:t> and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computation efficiency</a:t>
            </a:r>
          </a:p>
          <a:p>
            <a:r>
              <a:rPr lang="en-US" altLang="ja-JP" dirty="0" smtClean="0"/>
              <a:t>English</a:t>
            </a:r>
          </a:p>
          <a:p>
            <a:pPr lvl="1"/>
            <a:r>
              <a:rPr lang="en-US" altLang="ja-JP" dirty="0" smtClean="0"/>
              <a:t>Words units</a:t>
            </a:r>
          </a:p>
          <a:p>
            <a:pPr lvl="1"/>
            <a:r>
              <a:rPr kumimoji="1" lang="en-US" altLang="ja-JP" dirty="0" err="1" smtClean="0"/>
              <a:t>Subword</a:t>
            </a:r>
            <a:r>
              <a:rPr kumimoji="1" lang="en-US" altLang="ja-JP" dirty="0" smtClean="0"/>
              <a:t> units with BPE</a:t>
            </a:r>
          </a:p>
          <a:p>
            <a:r>
              <a:rPr kumimoji="1" lang="en-US" altLang="ja-JP" dirty="0" smtClean="0"/>
              <a:t>Japanese</a:t>
            </a:r>
          </a:p>
          <a:p>
            <a:pPr lvl="1"/>
            <a:r>
              <a:rPr kumimoji="1" lang="en-US" altLang="ja-JP" dirty="0" smtClean="0"/>
              <a:t>JUMAN segmentation</a:t>
            </a:r>
          </a:p>
          <a:p>
            <a:pPr lvl="1"/>
            <a:r>
              <a:rPr lang="en-US" altLang="ja-JP" dirty="0" err="1"/>
              <a:t>Subword</a:t>
            </a:r>
            <a:r>
              <a:rPr lang="en-US" altLang="ja-JP" dirty="0"/>
              <a:t> units with </a:t>
            </a:r>
            <a:r>
              <a:rPr lang="en-US" altLang="ja-JP" dirty="0" smtClean="0"/>
              <a:t>BPE</a:t>
            </a:r>
          </a:p>
          <a:p>
            <a:r>
              <a:rPr kumimoji="1" lang="en-US" altLang="ja-JP" dirty="0" smtClean="0"/>
              <a:t>Chinese</a:t>
            </a:r>
          </a:p>
          <a:p>
            <a:pPr lvl="1"/>
            <a:r>
              <a:rPr lang="en-US" altLang="ja-JP" dirty="0" smtClean="0"/>
              <a:t>SKP segmentation</a:t>
            </a:r>
          </a:p>
          <a:p>
            <a:pPr lvl="1"/>
            <a:r>
              <a:rPr kumimoji="1" lang="en-US" altLang="ja-JP" dirty="0" smtClean="0"/>
              <a:t>“short units” segmentation</a:t>
            </a:r>
          </a:p>
          <a:p>
            <a:pPr lvl="1"/>
            <a:r>
              <a:rPr lang="en-US" altLang="ja-JP" dirty="0" err="1" smtClean="0"/>
              <a:t>Subword</a:t>
            </a:r>
            <a:r>
              <a:rPr lang="en-US" altLang="ja-JP" dirty="0" smtClean="0"/>
              <a:t> units with BPE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990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8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for WAT 2016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298404"/>
              </p:ext>
            </p:extLst>
          </p:nvPr>
        </p:nvGraphicFramePr>
        <p:xfrm>
          <a:off x="838201" y="1690688"/>
          <a:ext cx="10055577" cy="20726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21177"/>
                <a:gridCol w="1715911"/>
                <a:gridCol w="1736595"/>
                <a:gridCol w="2540947"/>
                <a:gridCol w="2540947"/>
              </a:tblGrid>
              <a:tr h="39295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Ja -&gt; </a:t>
                      </a:r>
                      <a:r>
                        <a:rPr kumimoji="1" lang="en-US" altLang="ja-JP" sz="2800" dirty="0" err="1" smtClean="0"/>
                        <a:t>En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BLEU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AM-FM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aseline="0" dirty="0" smtClean="0"/>
                        <a:t> </a:t>
                      </a:r>
                      <a:r>
                        <a:rPr kumimoji="1" lang="en-US" altLang="ja-JP" sz="2800" dirty="0" smtClean="0"/>
                        <a:t>Pairwise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JPO Adequacy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9295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EBMT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21.22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59.52</a:t>
                      </a:r>
                      <a:endParaRPr kumimoji="1" lang="ja-JP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-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-</a:t>
                      </a:r>
                      <a:endParaRPr kumimoji="1" lang="ja-JP" altLang="en-US" sz="2800" dirty="0"/>
                    </a:p>
                  </a:txBody>
                  <a:tcPr/>
                </a:tc>
              </a:tr>
              <a:tr h="39295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NMT 1</a:t>
                      </a:r>
                      <a:endParaRPr kumimoji="1" lang="en-US" altLang="ja-JP" sz="2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24.71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56.27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47.0 (3/9)</a:t>
                      </a:r>
                      <a:endParaRPr kumimoji="1" lang="ja-JP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3.89 (1/3)</a:t>
                      </a:r>
                      <a:endParaRPr kumimoji="1" lang="ja-JP" altLang="en-US" sz="2800" b="1" dirty="0"/>
                    </a:p>
                  </a:txBody>
                  <a:tcPr/>
                </a:tc>
              </a:tr>
              <a:tr h="39295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NMT 2</a:t>
                      </a:r>
                      <a:endParaRPr kumimoji="1" lang="ja-JP" alt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/>
                        <a:t>26.22</a:t>
                      </a:r>
                      <a:endParaRPr kumimoji="1" lang="ja-JP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55.85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44.25 (4/9)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-</a:t>
                      </a:r>
                      <a:endParaRPr kumimoji="1" lang="ja-JP" alt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694958"/>
              </p:ext>
            </p:extLst>
          </p:nvPr>
        </p:nvGraphicFramePr>
        <p:xfrm>
          <a:off x="838200" y="4548258"/>
          <a:ext cx="10055580" cy="1371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92200"/>
                <a:gridCol w="1253067"/>
                <a:gridCol w="2562577"/>
                <a:gridCol w="3136620"/>
                <a:gridCol w="2011116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 layers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Source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Target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Ensembling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NMT 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200k (JUMAN)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52k </a:t>
                      </a:r>
                      <a:r>
                        <a:rPr kumimoji="1" lang="en-US" altLang="ja-JP" sz="2400" baseline="0" dirty="0" smtClean="0"/>
                        <a:t> (</a:t>
                      </a:r>
                      <a:r>
                        <a:rPr kumimoji="1" lang="en-US" altLang="ja-JP" sz="2400" dirty="0" smtClean="0"/>
                        <a:t>BPE)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-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NMT 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30k (JUMAN)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30k (words)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x4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5789220" y="1589809"/>
            <a:ext cx="2677886" cy="23275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272145" y="1563226"/>
            <a:ext cx="1884219" cy="23275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040652" y="1576518"/>
            <a:ext cx="1884219" cy="232756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850075" y="5001949"/>
            <a:ext cx="10055578" cy="4288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61950" y="5455640"/>
            <a:ext cx="10055578" cy="4288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5777345" y="85418"/>
            <a:ext cx="2363190" cy="1175657"/>
          </a:xfrm>
          <a:prstGeom prst="roundRect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In term of </a:t>
            </a:r>
            <a:r>
              <a:rPr lang="en-US" altLang="ja-JP" dirty="0" smtClean="0">
                <a:solidFill>
                  <a:srgbClr val="FF0000"/>
                </a:solidFill>
              </a:rPr>
              <a:t>BLEU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ensembling</a:t>
            </a:r>
            <a:r>
              <a:rPr lang="en-US" altLang="ja-JP" dirty="0" smtClean="0"/>
              <a:t> 4 simple models beats the larger NMT system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7285511" y="110301"/>
            <a:ext cx="2363190" cy="1175657"/>
          </a:xfrm>
          <a:prstGeom prst="roundRect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In term of </a:t>
            </a:r>
            <a:r>
              <a:rPr lang="en-US" altLang="ja-JP" dirty="0" smtClean="0">
                <a:solidFill>
                  <a:srgbClr val="FF0000"/>
                </a:solidFill>
              </a:rPr>
              <a:t>Human evaluation</a:t>
            </a:r>
            <a:r>
              <a:rPr lang="en-US" altLang="ja-JP" dirty="0" smtClean="0">
                <a:solidFill>
                  <a:schemeClr val="tx1"/>
                </a:solidFill>
              </a:rPr>
              <a:t>, the larger NMT model has a slightly better score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8793677" y="122566"/>
            <a:ext cx="2363190" cy="1175657"/>
          </a:xfrm>
          <a:prstGeom prst="roundRect">
            <a:avLst/>
          </a:prstGeom>
          <a:ln w="444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In term of </a:t>
            </a:r>
            <a:r>
              <a:rPr lang="en-US" altLang="ja-JP" dirty="0" smtClean="0">
                <a:solidFill>
                  <a:srgbClr val="FF0000"/>
                </a:solidFill>
              </a:rPr>
              <a:t>AM-FM </a:t>
            </a:r>
            <a:r>
              <a:rPr lang="en-US" altLang="ja-JP" dirty="0" smtClean="0">
                <a:solidFill>
                  <a:schemeClr val="tx1"/>
                </a:solidFill>
              </a:rPr>
              <a:t>actually ranks the EBMT system higher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6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  <p:bldP spid="6" grpId="1" animBg="1"/>
      <p:bldP spid="7" grpId="0" animBg="1"/>
      <p:bldP spid="9" grpId="0" animBg="1"/>
      <p:bldP spid="9" grpId="1" animBg="1"/>
      <p:bldP spid="10" grpId="0" animBg="1"/>
      <p:bldP spid="10" grpId="1" animBg="1"/>
      <p:bldP spid="5" grpId="0" animBg="1"/>
      <p:bldP spid="5" grpId="1" animBg="1"/>
      <p:bldP spid="11" grpId="0" animBg="1"/>
      <p:bldP spid="11" grpId="1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for WAT 2016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686333"/>
              </p:ext>
            </p:extLst>
          </p:nvPr>
        </p:nvGraphicFramePr>
        <p:xfrm>
          <a:off x="838200" y="1690688"/>
          <a:ext cx="10515601" cy="187060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566333"/>
                <a:gridCol w="1444978"/>
                <a:gridCol w="1998133"/>
                <a:gridCol w="2302934"/>
                <a:gridCol w="3203223"/>
              </a:tblGrid>
              <a:tr h="538953">
                <a:tc>
                  <a:txBody>
                    <a:bodyPr/>
                    <a:lstStyle/>
                    <a:p>
                      <a:r>
                        <a:rPr kumimoji="1" lang="en-US" altLang="ja-JP" sz="3200" dirty="0" err="1" smtClean="0"/>
                        <a:t>En</a:t>
                      </a:r>
                      <a:r>
                        <a:rPr kumimoji="1" lang="en-US" altLang="ja-JP" sz="3200" dirty="0" smtClean="0"/>
                        <a:t> -&gt; Ja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BLEU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AM-FM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Pairwise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JPO Adequacy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538953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EBMT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31.03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74.75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-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0" dirty="0" smtClean="0"/>
                        <a:t>-</a:t>
                      </a:r>
                      <a:endParaRPr kumimoji="1" lang="ja-JP" altLang="en-US" sz="3200" b="0" dirty="0"/>
                    </a:p>
                  </a:txBody>
                  <a:tcPr/>
                </a:tc>
              </a:tr>
              <a:tr h="712362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NMT 1</a:t>
                      </a:r>
                      <a:endParaRPr kumimoji="1" lang="en-US" altLang="ja-JP" sz="3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36.19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73.87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55.25 (1/10)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4.02 (1/4)</a:t>
                      </a:r>
                      <a:endParaRPr kumimoji="1" lang="ja-JP" altLang="en-US" sz="3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119130"/>
              </p:ext>
            </p:extLst>
          </p:nvPr>
        </p:nvGraphicFramePr>
        <p:xfrm>
          <a:off x="857956" y="4308836"/>
          <a:ext cx="10495844" cy="914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92200"/>
                <a:gridCol w="1162756"/>
                <a:gridCol w="2968977"/>
                <a:gridCol w="3025423"/>
                <a:gridCol w="22464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 layers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Source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Target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Ensembling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NMT 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52k (BPE)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52k </a:t>
                      </a:r>
                      <a:r>
                        <a:rPr kumimoji="1" lang="en-US" altLang="ja-JP" sz="2400" baseline="0" dirty="0" smtClean="0"/>
                        <a:t> (</a:t>
                      </a:r>
                      <a:r>
                        <a:rPr kumimoji="1" lang="en-US" altLang="ja-JP" sz="2400" dirty="0" smtClean="0"/>
                        <a:t>BPE)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-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86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for WAT 2016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883914"/>
              </p:ext>
            </p:extLst>
          </p:nvPr>
        </p:nvGraphicFramePr>
        <p:xfrm>
          <a:off x="838200" y="1690688"/>
          <a:ext cx="10515601" cy="1737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22778"/>
                <a:gridCol w="1501422"/>
                <a:gridCol w="1727200"/>
                <a:gridCol w="2336800"/>
                <a:gridCol w="3327401"/>
              </a:tblGrid>
              <a:tr h="246895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Ja -&gt; </a:t>
                      </a:r>
                      <a:r>
                        <a:rPr kumimoji="1" lang="en-US" altLang="ja-JP" sz="3200" dirty="0" err="1" smtClean="0"/>
                        <a:t>Zh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BLEU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AM-FM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Pairwise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JPO Adequacy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EBMT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30.27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76.42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30.75 (3/5)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-</a:t>
                      </a:r>
                      <a:endParaRPr kumimoji="1" lang="ja-JP" alt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NMT 1</a:t>
                      </a:r>
                      <a:endParaRPr kumimoji="1" lang="en-US" altLang="ja-JP" sz="3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31.98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76.33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58.75 (1/5)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3.88 (1/3)</a:t>
                      </a:r>
                      <a:endParaRPr kumimoji="1" lang="ja-JP" altLang="en-US" sz="3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143975"/>
              </p:ext>
            </p:extLst>
          </p:nvPr>
        </p:nvGraphicFramePr>
        <p:xfrm>
          <a:off x="857956" y="4061378"/>
          <a:ext cx="10495844" cy="914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92200"/>
                <a:gridCol w="1162756"/>
                <a:gridCol w="2968977"/>
                <a:gridCol w="3025423"/>
                <a:gridCol w="22464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 layers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Source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Target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Ensembling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NMT 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30k (JUMAN)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30k </a:t>
                      </a:r>
                      <a:r>
                        <a:rPr kumimoji="1" lang="en-US" altLang="ja-JP" sz="2400" baseline="0" dirty="0" smtClean="0"/>
                        <a:t> (</a:t>
                      </a:r>
                      <a:r>
                        <a:rPr kumimoji="1" lang="en-US" altLang="ja-JP" sz="2400" dirty="0" err="1" smtClean="0"/>
                        <a:t>KyotoMorph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-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Results for WAT 2016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156168"/>
              </p:ext>
            </p:extLst>
          </p:nvPr>
        </p:nvGraphicFramePr>
        <p:xfrm>
          <a:off x="838200" y="1690688"/>
          <a:ext cx="10495844" cy="2316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977010"/>
                <a:gridCol w="1361679"/>
                <a:gridCol w="1794933"/>
                <a:gridCol w="2731911"/>
                <a:gridCol w="2630311"/>
              </a:tblGrid>
              <a:tr h="246895">
                <a:tc>
                  <a:txBody>
                    <a:bodyPr/>
                    <a:lstStyle/>
                    <a:p>
                      <a:r>
                        <a:rPr kumimoji="1" lang="en-US" altLang="ja-JP" sz="3200" dirty="0" err="1" smtClean="0"/>
                        <a:t>Zh</a:t>
                      </a:r>
                      <a:r>
                        <a:rPr kumimoji="1" lang="en-US" altLang="ja-JP" sz="3200" dirty="0" smtClean="0"/>
                        <a:t> -&gt; Ja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BLEU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AM-FM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Pairwise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JPO Adequacy</a:t>
                      </a:r>
                      <a:endParaRPr kumimoji="1" lang="ja-JP" alt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EBMT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36.63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76.71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-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-</a:t>
                      </a:r>
                      <a:endParaRPr kumimoji="1" lang="ja-JP" alt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NMT 1</a:t>
                      </a:r>
                      <a:endParaRPr kumimoji="1" lang="en-US" altLang="ja-JP" sz="3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46.04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78.59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63.75 (1/9)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b="1" dirty="0" smtClean="0"/>
                        <a:t>3.94 (1/3)</a:t>
                      </a:r>
                      <a:endParaRPr kumimoji="1" lang="ja-JP" altLang="en-US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3200" dirty="0" smtClean="0"/>
                        <a:t>NMT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44.29</a:t>
                      </a:r>
                      <a:endParaRPr kumimoji="1" lang="ja-JP" alt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78.44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56.00 (2/9)</a:t>
                      </a:r>
                      <a:endParaRPr kumimoji="1" lang="ja-JP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-</a:t>
                      </a:r>
                      <a:endParaRPr kumimoji="1" lang="ja-JP" alt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413869"/>
              </p:ext>
            </p:extLst>
          </p:nvPr>
        </p:nvGraphicFramePr>
        <p:xfrm>
          <a:off x="838200" y="4558089"/>
          <a:ext cx="10495844" cy="13716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092200"/>
                <a:gridCol w="1162756"/>
                <a:gridCol w="2968977"/>
                <a:gridCol w="3025423"/>
                <a:gridCol w="2246488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# layers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Source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Target</a:t>
                      </a:r>
                      <a:r>
                        <a:rPr kumimoji="1" lang="en-US" altLang="ja-JP" sz="2400" baseline="0" dirty="0" smtClean="0"/>
                        <a:t> Vocabulary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err="1" smtClean="0"/>
                        <a:t>Ensembling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NMT 1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30k (</a:t>
                      </a:r>
                      <a:r>
                        <a:rPr kumimoji="1" lang="en-US" altLang="ja-JP" sz="2400" dirty="0" err="1" smtClean="0"/>
                        <a:t>KyotoMorph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30k </a:t>
                      </a:r>
                      <a:r>
                        <a:rPr kumimoji="1" lang="en-US" altLang="ja-JP" sz="2400" baseline="0" dirty="0" smtClean="0"/>
                        <a:t> (</a:t>
                      </a:r>
                      <a:r>
                        <a:rPr kumimoji="1" lang="en-US" altLang="ja-JP" sz="2400" dirty="0" smtClean="0"/>
                        <a:t>JUMAN)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x2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NMT 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200k (</a:t>
                      </a:r>
                      <a:r>
                        <a:rPr kumimoji="1" lang="en-US" altLang="ja-JP" sz="2400" dirty="0" err="1" smtClean="0"/>
                        <a:t>KyotoMorph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50k (JUMAN)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-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7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our submissions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2 Systems</a:t>
            </a:r>
          </a:p>
          <a:p>
            <a:pPr lvl="1"/>
            <a:r>
              <a:rPr kumimoji="1" lang="en-US" altLang="ja-JP" b="1" u="sng" dirty="0" smtClean="0"/>
              <a:t>Kyoto-EBMT</a:t>
            </a:r>
          </a:p>
          <a:p>
            <a:pPr lvl="2"/>
            <a:r>
              <a:rPr lang="en-US" altLang="ja-JP" dirty="0" smtClean="0">
                <a:solidFill>
                  <a:srgbClr val="FF0000"/>
                </a:solidFill>
              </a:rPr>
              <a:t>Example-Based Machine Translation</a:t>
            </a:r>
          </a:p>
          <a:p>
            <a:pPr lvl="2"/>
            <a:r>
              <a:rPr lang="en-US" altLang="ja-JP" dirty="0" smtClean="0"/>
              <a:t>Uses </a:t>
            </a:r>
            <a:r>
              <a:rPr lang="en-US" altLang="ja-JP" dirty="0" smtClean="0">
                <a:solidFill>
                  <a:srgbClr val="FF0000"/>
                </a:solidFill>
              </a:rPr>
              <a:t>Dependency analysis </a:t>
            </a:r>
            <a:r>
              <a:rPr lang="en-US" altLang="ja-JP" dirty="0" smtClean="0"/>
              <a:t>for both source and target side</a:t>
            </a:r>
          </a:p>
          <a:p>
            <a:pPr lvl="2"/>
            <a:r>
              <a:rPr lang="en-US" altLang="ja-JP" dirty="0" smtClean="0"/>
              <a:t>Some small </a:t>
            </a:r>
            <a:r>
              <a:rPr lang="en-US" altLang="ja-JP" dirty="0" smtClean="0">
                <a:solidFill>
                  <a:srgbClr val="FF0000"/>
                </a:solidFill>
              </a:rPr>
              <a:t>incremental improvements </a:t>
            </a:r>
            <a:r>
              <a:rPr lang="en-US" altLang="ja-JP" dirty="0" smtClean="0"/>
              <a:t>over our last year participation</a:t>
            </a:r>
            <a:endParaRPr lang="en-US" altLang="ja-JP" dirty="0"/>
          </a:p>
          <a:p>
            <a:pPr lvl="1"/>
            <a:r>
              <a:rPr kumimoji="1" lang="en-US" altLang="ja-JP" b="1" u="sng" dirty="0" smtClean="0"/>
              <a:t>Kyoto-NMT</a:t>
            </a:r>
          </a:p>
          <a:p>
            <a:pPr lvl="2"/>
            <a:r>
              <a:rPr lang="en-US" altLang="ja-JP" dirty="0" smtClean="0"/>
              <a:t>Our new implementation of the </a:t>
            </a:r>
            <a:r>
              <a:rPr lang="en-US" altLang="ja-JP" dirty="0" smtClean="0">
                <a:solidFill>
                  <a:srgbClr val="FF0000"/>
                </a:solidFill>
              </a:rPr>
              <a:t>Neural MT </a:t>
            </a:r>
            <a:r>
              <a:rPr lang="en-US" altLang="ja-JP" dirty="0" smtClean="0"/>
              <a:t>paradigm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Sequence-to-Sequence model with Attention Mechanism</a:t>
            </a:r>
          </a:p>
          <a:p>
            <a:pPr lvl="3"/>
            <a:r>
              <a:rPr kumimoji="1" lang="en-US" altLang="ja-JP" dirty="0" smtClean="0"/>
              <a:t>As first introduced by (</a:t>
            </a:r>
            <a:r>
              <a:rPr kumimoji="1" lang="en-US" altLang="ja-JP" dirty="0" err="1" smtClean="0"/>
              <a:t>Bahdanau</a:t>
            </a:r>
            <a:r>
              <a:rPr kumimoji="1" lang="en-US" altLang="ja-JP" dirty="0" smtClean="0"/>
              <a:t> et al., 2015)</a:t>
            </a:r>
          </a:p>
          <a:p>
            <a:r>
              <a:rPr kumimoji="1" lang="en-US" altLang="ja-JP" dirty="0" smtClean="0"/>
              <a:t>For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tasks</a:t>
            </a:r>
            <a:r>
              <a:rPr kumimoji="1" lang="en-US" altLang="ja-JP" dirty="0" smtClean="0"/>
              <a:t>:</a:t>
            </a:r>
          </a:p>
          <a:p>
            <a:pPr lvl="1"/>
            <a:r>
              <a:rPr lang="en-US" altLang="ja-JP" dirty="0" smtClean="0"/>
              <a:t>ASPEC Ja-&gt;</a:t>
            </a:r>
            <a:r>
              <a:rPr lang="en-US" altLang="ja-JP" dirty="0" err="1" smtClean="0"/>
              <a:t>En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ASPEC </a:t>
            </a:r>
            <a:r>
              <a:rPr kumimoji="1" lang="en-US" altLang="ja-JP" dirty="0" err="1" smtClean="0"/>
              <a:t>En</a:t>
            </a:r>
            <a:r>
              <a:rPr kumimoji="1" lang="en-US" altLang="ja-JP" dirty="0" smtClean="0"/>
              <a:t> -&gt; Ja</a:t>
            </a:r>
          </a:p>
          <a:p>
            <a:pPr lvl="1"/>
            <a:r>
              <a:rPr lang="en-US" altLang="ja-JP" dirty="0" smtClean="0"/>
              <a:t>ASPEC Ja -&gt; </a:t>
            </a:r>
            <a:r>
              <a:rPr lang="en-US" altLang="ja-JP" dirty="0" err="1" smtClean="0"/>
              <a:t>Zh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ASPEC </a:t>
            </a:r>
            <a:r>
              <a:rPr kumimoji="1" lang="en-US" altLang="ja-JP" dirty="0" err="1" smtClean="0"/>
              <a:t>Zh</a:t>
            </a:r>
            <a:r>
              <a:rPr kumimoji="1" lang="en-US" altLang="ja-JP" dirty="0" smtClean="0"/>
              <a:t> -&gt; Ja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18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EBMT vs NMT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058654"/>
              </p:ext>
            </p:extLst>
          </p:nvPr>
        </p:nvGraphicFramePr>
        <p:xfrm>
          <a:off x="554138" y="1814576"/>
          <a:ext cx="11083724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1264"/>
                <a:gridCol w="1030246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Src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dirty="0" smtClean="0"/>
                        <a:t>本フローセンサーの型式と基本構成，規格を</a:t>
                      </a:r>
                      <a:r>
                        <a:rPr lang="ja-JP" altLang="en-US" sz="2000" u="sng" dirty="0" smtClean="0"/>
                        <a:t>図示</a:t>
                      </a:r>
                      <a:r>
                        <a:rPr lang="en-US" altLang="ja-JP" sz="2000" u="sng" dirty="0" smtClean="0"/>
                        <a:t>, </a:t>
                      </a:r>
                      <a:r>
                        <a:rPr lang="ja-JP" altLang="en-US" sz="2000" dirty="0" smtClean="0"/>
                        <a:t>紹介。</a:t>
                      </a:r>
                      <a:endParaRPr lang="en-US" altLang="ja-JP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Ref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dirty="0" smtClean="0"/>
                        <a:t>Shown here are type and basic configuration and standards of this flow </a:t>
                      </a:r>
                      <a:r>
                        <a:rPr lang="en-US" altLang="ja-JP" sz="2000" b="1" u="sng" dirty="0" smtClean="0"/>
                        <a:t>with some diagrams</a:t>
                      </a:r>
                      <a:r>
                        <a:rPr lang="en-US" altLang="ja-JP" sz="200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EBMT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dirty="0" smtClean="0"/>
                        <a:t>This flow sensor type and the basic composition, standard </a:t>
                      </a:r>
                      <a:r>
                        <a:rPr lang="en-US" altLang="ja-JP" sz="2000" b="1" u="sng" dirty="0" smtClean="0"/>
                        <a:t>is illustrated</a:t>
                      </a:r>
                      <a:r>
                        <a:rPr lang="en-US" altLang="ja-JP" sz="2000" dirty="0" smtClean="0"/>
                        <a:t>, and introduced.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NMT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0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This paper </a:t>
                      </a:r>
                      <a:r>
                        <a:rPr lang="en-US" altLang="ja-JP" sz="2000" dirty="0" smtClean="0"/>
                        <a:t>introduces the type, basic configuration, and standards of this flow sensor. 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838200" y="4111117"/>
            <a:ext cx="10515600" cy="15218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NMT vs EBMT: </a:t>
            </a:r>
          </a:p>
          <a:p>
            <a:pPr lvl="1"/>
            <a:r>
              <a:rPr lang="en-US" altLang="ja-JP" dirty="0" smtClean="0"/>
              <a:t>NMT seems </a:t>
            </a:r>
            <a:r>
              <a:rPr lang="en-US" altLang="ja-JP" dirty="0" smtClean="0">
                <a:solidFill>
                  <a:srgbClr val="FF0000"/>
                </a:solidFill>
              </a:rPr>
              <a:t>more </a:t>
            </a:r>
            <a:r>
              <a:rPr lang="en-US" altLang="ja-JP" dirty="0" smtClean="0">
                <a:solidFill>
                  <a:srgbClr val="FF0000"/>
                </a:solidFill>
              </a:rPr>
              <a:t>fluent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NMT sometimes add parts not in the source (</a:t>
            </a:r>
            <a:r>
              <a:rPr lang="en-US" altLang="ja-JP" dirty="0" smtClean="0">
                <a:solidFill>
                  <a:srgbClr val="FF0000"/>
                </a:solidFill>
              </a:rPr>
              <a:t>over-translation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NMT sometimes forget to translate some part of the source (</a:t>
            </a:r>
            <a:r>
              <a:rPr lang="en-US" altLang="ja-JP" dirty="0" smtClean="0">
                <a:solidFill>
                  <a:srgbClr val="FF0000"/>
                </a:solidFill>
              </a:rPr>
              <a:t>under-translation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59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Neural MT proved to be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very efficient</a:t>
            </a:r>
          </a:p>
          <a:p>
            <a:pPr lvl="1"/>
            <a:r>
              <a:rPr lang="en-US" altLang="ja-JP" dirty="0" smtClean="0"/>
              <a:t>Especially for Ja -&gt; </a:t>
            </a:r>
            <a:r>
              <a:rPr lang="en-US" altLang="ja-JP" dirty="0" err="1" smtClean="0"/>
              <a:t>Zh</a:t>
            </a:r>
            <a:r>
              <a:rPr lang="en-US" altLang="ja-JP" dirty="0" smtClean="0"/>
              <a:t> (almost +10 BLEU compared with EBMT)</a:t>
            </a:r>
          </a:p>
          <a:p>
            <a:r>
              <a:rPr lang="en-US" altLang="ja-JP" dirty="0" smtClean="0"/>
              <a:t>NMT vs EBMT:</a:t>
            </a:r>
          </a:p>
          <a:p>
            <a:pPr lvl="1"/>
            <a:r>
              <a:rPr kumimoji="1" lang="en-US" altLang="ja-JP" dirty="0" smtClean="0"/>
              <a:t>NMT output is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more fluent and readable</a:t>
            </a:r>
          </a:p>
          <a:p>
            <a:pPr lvl="1"/>
            <a:r>
              <a:rPr lang="en-US" altLang="ja-JP" dirty="0" smtClean="0"/>
              <a:t>NMT has more often issues of </a:t>
            </a:r>
            <a:r>
              <a:rPr lang="en-US" altLang="ja-JP" dirty="0" smtClean="0">
                <a:solidFill>
                  <a:srgbClr val="FF0000"/>
                </a:solidFill>
              </a:rPr>
              <a:t>under- or over-translation</a:t>
            </a:r>
          </a:p>
          <a:p>
            <a:pPr lvl="1"/>
            <a:r>
              <a:rPr kumimoji="1" lang="en-US" altLang="ja-JP" dirty="0" smtClean="0"/>
              <a:t>NMT takes longer to train but can be faster to translate</a:t>
            </a:r>
          </a:p>
          <a:p>
            <a:r>
              <a:rPr lang="en-US" altLang="ja-JP" dirty="0" smtClean="0"/>
              <a:t>Finding the </a:t>
            </a:r>
            <a:r>
              <a:rPr lang="en-US" altLang="ja-JP" dirty="0" smtClean="0">
                <a:solidFill>
                  <a:srgbClr val="FF0000"/>
                </a:solidFill>
              </a:rPr>
              <a:t>optimal settings </a:t>
            </a:r>
            <a:r>
              <a:rPr lang="en-US" altLang="ja-JP" dirty="0" smtClean="0"/>
              <a:t>for NMT is very tricky</a:t>
            </a:r>
          </a:p>
          <a:p>
            <a:pPr lvl="1"/>
            <a:r>
              <a:rPr kumimoji="1" lang="en-US" altLang="ja-JP" dirty="0" smtClean="0"/>
              <a:t>Many hyper-parameters</a:t>
            </a:r>
          </a:p>
          <a:p>
            <a:pPr lvl="1"/>
            <a:r>
              <a:rPr lang="en-US" altLang="ja-JP" dirty="0" smtClean="0"/>
              <a:t>Each training takes a long time on a single GPU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921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KyotoEBMT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8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KyotoEBMT</a:t>
            </a:r>
            <a:r>
              <a:rPr kumimoji="1" lang="en-US" altLang="ja-JP" dirty="0" smtClean="0"/>
              <a:t> Overview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89212" y="1483112"/>
            <a:ext cx="8915400" cy="4772722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Example-Based MT </a:t>
            </a:r>
            <a:r>
              <a:rPr kumimoji="1" lang="en-US" altLang="ja-JP" dirty="0" smtClean="0"/>
              <a:t>paradigm</a:t>
            </a:r>
          </a:p>
          <a:p>
            <a:pPr lvl="1"/>
            <a:r>
              <a:rPr lang="en-US" altLang="ja-JP" dirty="0" smtClean="0"/>
              <a:t>Need parallel corpus</a:t>
            </a:r>
          </a:p>
          <a:p>
            <a:pPr lvl="1"/>
            <a:r>
              <a:rPr kumimoji="1" lang="en-US" altLang="ja-JP" dirty="0" smtClean="0"/>
              <a:t>Few language-specific assumptions</a:t>
            </a:r>
          </a:p>
          <a:p>
            <a:pPr lvl="2"/>
            <a:r>
              <a:rPr lang="en-US" altLang="ja-JP" dirty="0" smtClean="0"/>
              <a:t>still a few language-specific rules</a:t>
            </a:r>
            <a:endParaRPr kumimoji="1" lang="en-US" altLang="ja-JP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Tree-to-Tree</a:t>
            </a:r>
            <a:r>
              <a:rPr lang="en-US" altLang="ja-JP" dirty="0" smtClean="0"/>
              <a:t> Machine Translation</a:t>
            </a:r>
          </a:p>
          <a:p>
            <a:pPr lvl="1"/>
            <a:r>
              <a:rPr lang="en-US" altLang="ja-JP" dirty="0" smtClean="0"/>
              <a:t>Maybe the least commonly used variant of x-to-x</a:t>
            </a:r>
          </a:p>
          <a:p>
            <a:pPr lvl="1"/>
            <a:r>
              <a:rPr lang="en-US" altLang="ja-JP" dirty="0" smtClean="0"/>
              <a:t>Sensitive to parsing quality of both source and target languages</a:t>
            </a:r>
          </a:p>
          <a:p>
            <a:pPr lvl="1"/>
            <a:r>
              <a:rPr lang="en-US" altLang="ja-JP" dirty="0" smtClean="0"/>
              <a:t>Maximize the chances of preserving information</a:t>
            </a:r>
          </a:p>
          <a:p>
            <a:r>
              <a:rPr kumimoji="1" lang="en-US" altLang="ja-JP" dirty="0" smtClean="0">
                <a:solidFill>
                  <a:srgbClr val="FF0000"/>
                </a:solidFill>
              </a:rPr>
              <a:t>Dependency</a:t>
            </a:r>
            <a:r>
              <a:rPr kumimoji="1" lang="en-US" altLang="ja-JP" dirty="0" smtClean="0"/>
              <a:t> trees</a:t>
            </a:r>
          </a:p>
          <a:p>
            <a:pPr lvl="1"/>
            <a:r>
              <a:rPr lang="en-US" altLang="ja-JP" dirty="0" smtClean="0"/>
              <a:t>Less commonly used than Constituent trees</a:t>
            </a:r>
          </a:p>
          <a:p>
            <a:pPr lvl="1"/>
            <a:r>
              <a:rPr kumimoji="1" lang="en-US" altLang="ja-JP" dirty="0" smtClean="0"/>
              <a:t>Most natural for Japanese</a:t>
            </a:r>
          </a:p>
          <a:p>
            <a:pPr lvl="1"/>
            <a:r>
              <a:rPr lang="en-US" altLang="ja-JP" dirty="0" smtClean="0"/>
              <a:t>Should contain all important semantic information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88ED2-55A0-4638-8610-C71EC8C7FAB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06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KyotoEBMT</a:t>
            </a:r>
            <a:r>
              <a:rPr kumimoji="1" lang="en-US" altLang="ja-JP" dirty="0" smtClean="0"/>
              <a:t> pipeline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798634" y="1825625"/>
            <a:ext cx="6122020" cy="435133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Somehow classic</a:t>
            </a:r>
            <a:r>
              <a:rPr kumimoji="1" lang="en-US" altLang="ja-JP" u="sng" dirty="0" smtClean="0"/>
              <a:t> </a:t>
            </a:r>
            <a:r>
              <a:rPr kumimoji="1" lang="en-US" altLang="ja-JP" dirty="0" smtClean="0"/>
              <a:t>pipeline</a:t>
            </a:r>
          </a:p>
          <a:p>
            <a:pPr lvl="1"/>
            <a:r>
              <a:rPr lang="en-US" altLang="ja-JP" dirty="0" smtClean="0"/>
              <a:t>1- Preprocessing of the parallel corpus</a:t>
            </a:r>
          </a:p>
          <a:p>
            <a:pPr lvl="1"/>
            <a:r>
              <a:rPr lang="en-US" altLang="ja-JP" dirty="0" smtClean="0"/>
              <a:t>2- Processing of input sentence</a:t>
            </a:r>
          </a:p>
          <a:p>
            <a:pPr lvl="1"/>
            <a:r>
              <a:rPr lang="en-US" altLang="ja-JP" dirty="0" smtClean="0"/>
              <a:t>3- Decoding/Tuning/</a:t>
            </a:r>
            <a:r>
              <a:rPr lang="en-US" altLang="ja-JP" dirty="0" err="1" smtClean="0"/>
              <a:t>Reranking</a:t>
            </a:r>
            <a:endParaRPr lang="en-US" altLang="ja-JP" dirty="0" smtClean="0"/>
          </a:p>
          <a:p>
            <a:r>
              <a:rPr lang="en-US" altLang="ja-JP" dirty="0" smtClean="0"/>
              <a:t>Tuning and </a:t>
            </a:r>
            <a:r>
              <a:rPr lang="en-US" altLang="ja-JP" dirty="0" err="1" smtClean="0"/>
              <a:t>reranking</a:t>
            </a:r>
            <a:r>
              <a:rPr lang="en-US" altLang="ja-JP" dirty="0" smtClean="0"/>
              <a:t> done with </a:t>
            </a:r>
            <a:r>
              <a:rPr lang="en-US" altLang="ja-JP" dirty="0" err="1" smtClean="0"/>
              <a:t>kbMira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seems to work better than PRO for us</a:t>
            </a:r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4" name="図 3" descr="pipelin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99" y="1996068"/>
            <a:ext cx="4940554" cy="4180896"/>
          </a:xfrm>
          <a:prstGeom prst="rect">
            <a:avLst/>
          </a:prstGeom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88ED2-55A0-4638-8610-C71EC8C7FABF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02099" y="1825626"/>
            <a:ext cx="4940554" cy="73118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602099" y="2691744"/>
            <a:ext cx="4940554" cy="129359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02099" y="4155783"/>
            <a:ext cx="4940554" cy="2156119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606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KyotoNMT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4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KyotoNMT</a:t>
            </a:r>
            <a:r>
              <a:rPr kumimoji="1" lang="en-US" altLang="ja-JP" dirty="0" smtClean="0"/>
              <a:t> Overview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Uses the </a:t>
            </a:r>
            <a:r>
              <a:rPr lang="en-US" altLang="ja-JP" dirty="0">
                <a:solidFill>
                  <a:srgbClr val="FF0000"/>
                </a:solidFill>
              </a:rPr>
              <a:t>sequence-to-sequence</a:t>
            </a:r>
            <a:r>
              <a:rPr lang="en-US" altLang="ja-JP" dirty="0"/>
              <a:t> with </a:t>
            </a:r>
            <a:r>
              <a:rPr lang="en-US" altLang="ja-JP" dirty="0">
                <a:solidFill>
                  <a:srgbClr val="FF0000"/>
                </a:solidFill>
              </a:rPr>
              <a:t>attention</a:t>
            </a:r>
            <a:r>
              <a:rPr lang="en-US" altLang="ja-JP" dirty="0"/>
              <a:t> model 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as proposed in (</a:t>
            </a:r>
            <a:r>
              <a:rPr kumimoji="1" lang="en-US" altLang="ja-JP" dirty="0" err="1" smtClean="0"/>
              <a:t>Bahdanau</a:t>
            </a:r>
            <a:r>
              <a:rPr kumimoji="1" lang="en-US" altLang="ja-JP" dirty="0" smtClean="0"/>
              <a:t> et al., 2015)</a:t>
            </a:r>
          </a:p>
          <a:p>
            <a:pPr lvl="1"/>
            <a:r>
              <a:rPr lang="en-US" altLang="ja-JP" dirty="0" smtClean="0"/>
              <a:t>with other subsequent improvements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UNK-tags replacement (</a:t>
            </a:r>
            <a:r>
              <a:rPr kumimoji="1" lang="en-US" altLang="ja-JP" dirty="0" err="1" smtClean="0"/>
              <a:t>Luang</a:t>
            </a:r>
            <a:r>
              <a:rPr kumimoji="1" lang="en-US" altLang="ja-JP" dirty="0" smtClean="0"/>
              <a:t> et al., 2015)</a:t>
            </a:r>
          </a:p>
          <a:p>
            <a:pPr lvl="2"/>
            <a:r>
              <a:rPr lang="en-US" altLang="ja-JP" dirty="0" smtClean="0"/>
              <a:t>ADAM training, sub-word units, …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Hopefully we can add more original ideas in the future</a:t>
            </a:r>
          </a:p>
          <a:p>
            <a:r>
              <a:rPr lang="en-US" altLang="ja-JP" dirty="0" smtClean="0"/>
              <a:t>Implemented in </a:t>
            </a:r>
            <a:r>
              <a:rPr lang="en-US" altLang="ja-JP" i="1" dirty="0" smtClean="0"/>
              <a:t>Python</a:t>
            </a:r>
            <a:r>
              <a:rPr lang="en-US" altLang="ja-JP" dirty="0" smtClean="0"/>
              <a:t> using the </a:t>
            </a:r>
            <a:r>
              <a:rPr lang="en-US" altLang="ja-JP" i="1" dirty="0" err="1" smtClean="0"/>
              <a:t>Chainer</a:t>
            </a:r>
            <a:r>
              <a:rPr lang="en-US" altLang="ja-JP" dirty="0" smtClean="0"/>
              <a:t> library</a:t>
            </a:r>
          </a:p>
          <a:p>
            <a:r>
              <a:rPr kumimoji="1" lang="en-US" altLang="ja-JP" dirty="0" smtClean="0"/>
              <a:t>A version is GPL open-sourced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44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en-US" dirty="0" smtClean="0"/>
              <a:t>Sequence-to-Sequence with Attention </a:t>
            </a:r>
            <a:r>
              <a:rPr lang="en-US" dirty="0" err="1"/>
              <a:t>Bahdanau</a:t>
            </a:r>
            <a:r>
              <a:rPr lang="en-US" dirty="0"/>
              <a:t>+, 2015</a:t>
            </a:r>
          </a:p>
        </p:txBody>
      </p:sp>
      <p:sp>
        <p:nvSpPr>
          <p:cNvPr id="3" name="フリーフォーム 2"/>
          <p:cNvSpPr/>
          <p:nvPr/>
        </p:nvSpPr>
        <p:spPr>
          <a:xfrm>
            <a:off x="2270496" y="4562280"/>
            <a:ext cx="49766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4" name="フリーフォーム 3"/>
          <p:cNvSpPr/>
          <p:nvPr/>
        </p:nvSpPr>
        <p:spPr>
          <a:xfrm>
            <a:off x="3265824" y="4562280"/>
            <a:ext cx="49766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4178208" y="4562280"/>
            <a:ext cx="49766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5090591" y="4562280"/>
            <a:ext cx="529665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cxnSp>
        <p:nvCxnSpPr>
          <p:cNvPr id="7" name="直線矢印コネクタ 6"/>
          <p:cNvCxnSpPr>
            <a:stCxn id="3" idx="1"/>
            <a:endCxn id="4" idx="3"/>
          </p:cNvCxnSpPr>
          <p:nvPr/>
        </p:nvCxnSpPr>
        <p:spPr>
          <a:xfrm>
            <a:off x="2768162" y="4728168"/>
            <a:ext cx="497663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8" name="直線矢印コネクタ 7"/>
          <p:cNvCxnSpPr>
            <a:stCxn id="4" idx="1"/>
            <a:endCxn id="5" idx="3"/>
          </p:cNvCxnSpPr>
          <p:nvPr/>
        </p:nvCxnSpPr>
        <p:spPr>
          <a:xfrm>
            <a:off x="3763488" y="4728168"/>
            <a:ext cx="414720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9" name="直線矢印コネクタ 8"/>
          <p:cNvCxnSpPr>
            <a:endCxn id="6" idx="3"/>
          </p:cNvCxnSpPr>
          <p:nvPr/>
        </p:nvCxnSpPr>
        <p:spPr>
          <a:xfrm>
            <a:off x="4675872" y="4728168"/>
            <a:ext cx="414719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0" name="フリーフォーム 9"/>
          <p:cNvSpPr/>
          <p:nvPr/>
        </p:nvSpPr>
        <p:spPr>
          <a:xfrm>
            <a:off x="2270496" y="6221160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zh-CN" altLang="en-US" sz="1633">
                <a:latin typeface="Liberation Sans" pitchFamily="18"/>
                <a:ea typeface="AR PL SungtiL GB" pitchFamily="2"/>
                <a:cs typeface="FreeSans" pitchFamily="2"/>
              </a:rPr>
              <a:t>私</a:t>
            </a:r>
          </a:p>
        </p:txBody>
      </p:sp>
      <p:sp>
        <p:nvSpPr>
          <p:cNvPr id="11" name="フリーフォーム 10"/>
          <p:cNvSpPr/>
          <p:nvPr/>
        </p:nvSpPr>
        <p:spPr>
          <a:xfrm>
            <a:off x="3348768" y="6221160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zh-CN" altLang="en-US" sz="1633">
                <a:latin typeface="Liberation Sans" pitchFamily="18"/>
                <a:ea typeface="AR PL SungtiL GB" pitchFamily="2"/>
                <a:cs typeface="FreeSans" pitchFamily="2"/>
              </a:rPr>
              <a:t>は</a:t>
            </a:r>
          </a:p>
        </p:txBody>
      </p:sp>
      <p:sp>
        <p:nvSpPr>
          <p:cNvPr id="12" name="フリーフォーム 11"/>
          <p:cNvSpPr/>
          <p:nvPr/>
        </p:nvSpPr>
        <p:spPr>
          <a:xfrm>
            <a:off x="4427040" y="6221160"/>
            <a:ext cx="497664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zh-CN" altLang="en-US" sz="1633">
                <a:latin typeface="Liberation Sans" pitchFamily="18"/>
                <a:ea typeface="AR PL SungtiL GB" pitchFamily="2"/>
                <a:cs typeface="FreeSans" pitchFamily="2"/>
              </a:rPr>
              <a:t>学生</a:t>
            </a:r>
          </a:p>
        </p:txBody>
      </p:sp>
      <p:sp>
        <p:nvSpPr>
          <p:cNvPr id="13" name="フリーフォーム 12"/>
          <p:cNvSpPr/>
          <p:nvPr/>
        </p:nvSpPr>
        <p:spPr>
          <a:xfrm>
            <a:off x="5422368" y="6221160"/>
            <a:ext cx="497664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zh-CN" altLang="en-US" sz="1633">
                <a:latin typeface="Liberation Sans" pitchFamily="18"/>
                <a:ea typeface="AR PL SungtiL GB" pitchFamily="2"/>
                <a:cs typeface="FreeSans" pitchFamily="2"/>
              </a:rPr>
              <a:t>です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2270496" y="5723496"/>
            <a:ext cx="381542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Source Embedding</a:t>
            </a:r>
          </a:p>
        </p:txBody>
      </p:sp>
      <p:sp>
        <p:nvSpPr>
          <p:cNvPr id="15" name="フリーフォーム 14"/>
          <p:cNvSpPr/>
          <p:nvPr/>
        </p:nvSpPr>
        <p:spPr>
          <a:xfrm>
            <a:off x="2270496" y="522583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16" name="フリーフォーム 15"/>
          <p:cNvSpPr/>
          <p:nvPr/>
        </p:nvSpPr>
        <p:spPr>
          <a:xfrm>
            <a:off x="3182880" y="522583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17" name="フリーフォーム 16"/>
          <p:cNvSpPr/>
          <p:nvPr/>
        </p:nvSpPr>
        <p:spPr>
          <a:xfrm>
            <a:off x="4261152" y="522583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18" name="フリーフォーム 17"/>
          <p:cNvSpPr/>
          <p:nvPr/>
        </p:nvSpPr>
        <p:spPr>
          <a:xfrm>
            <a:off x="5256480" y="522583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19" name="フリーフォーム 18"/>
          <p:cNvSpPr/>
          <p:nvPr/>
        </p:nvSpPr>
        <p:spPr>
          <a:xfrm>
            <a:off x="2653217" y="3981672"/>
            <a:ext cx="529663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20" name="フリーフォーム 19"/>
          <p:cNvSpPr/>
          <p:nvPr/>
        </p:nvSpPr>
        <p:spPr>
          <a:xfrm>
            <a:off x="3623404" y="3981672"/>
            <a:ext cx="55480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21" name="フリーフォーム 20"/>
          <p:cNvSpPr/>
          <p:nvPr/>
        </p:nvSpPr>
        <p:spPr>
          <a:xfrm>
            <a:off x="4551453" y="3981672"/>
            <a:ext cx="539139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22" name="フリーフォーム 21"/>
          <p:cNvSpPr/>
          <p:nvPr/>
        </p:nvSpPr>
        <p:spPr>
          <a:xfrm>
            <a:off x="5505311" y="3981672"/>
            <a:ext cx="567563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cxnSp>
        <p:nvCxnSpPr>
          <p:cNvPr id="23" name="直線矢印コネクタ 22"/>
          <p:cNvCxnSpPr>
            <a:endCxn id="21" idx="1"/>
          </p:cNvCxnSpPr>
          <p:nvPr/>
        </p:nvCxnSpPr>
        <p:spPr>
          <a:xfrm flipH="1">
            <a:off x="5090592" y="4147560"/>
            <a:ext cx="414720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4" name="直線矢印コネクタ 23"/>
          <p:cNvCxnSpPr>
            <a:stCxn id="21" idx="3"/>
            <a:endCxn id="20" idx="1"/>
          </p:cNvCxnSpPr>
          <p:nvPr/>
        </p:nvCxnSpPr>
        <p:spPr>
          <a:xfrm flipH="1">
            <a:off x="4178208" y="4147560"/>
            <a:ext cx="373245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5" name="直線矢印コネクタ 24"/>
          <p:cNvCxnSpPr>
            <a:stCxn id="20" idx="3"/>
            <a:endCxn id="19" idx="1"/>
          </p:cNvCxnSpPr>
          <p:nvPr/>
        </p:nvCxnSpPr>
        <p:spPr>
          <a:xfrm flipH="1">
            <a:off x="3182880" y="4147560"/>
            <a:ext cx="440524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26" name="フリーフォーム 25"/>
          <p:cNvSpPr/>
          <p:nvPr/>
        </p:nvSpPr>
        <p:spPr>
          <a:xfrm>
            <a:off x="2353440" y="290340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27" name="フリーフォーム 26"/>
          <p:cNvSpPr/>
          <p:nvPr/>
        </p:nvSpPr>
        <p:spPr>
          <a:xfrm>
            <a:off x="3265824" y="290340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28" name="フリーフォーム 27"/>
          <p:cNvSpPr/>
          <p:nvPr/>
        </p:nvSpPr>
        <p:spPr>
          <a:xfrm>
            <a:off x="4344096" y="290340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29" name="フリーフォーム 28"/>
          <p:cNvSpPr/>
          <p:nvPr/>
        </p:nvSpPr>
        <p:spPr>
          <a:xfrm>
            <a:off x="5339424" y="290340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0" name="フリーフォーム 29"/>
          <p:cNvSpPr/>
          <p:nvPr/>
        </p:nvSpPr>
        <p:spPr>
          <a:xfrm>
            <a:off x="2353440" y="323517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1" name="フリーフォーム 30"/>
          <p:cNvSpPr/>
          <p:nvPr/>
        </p:nvSpPr>
        <p:spPr>
          <a:xfrm>
            <a:off x="3265824" y="323517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2" name="フリーフォーム 31"/>
          <p:cNvSpPr/>
          <p:nvPr/>
        </p:nvSpPr>
        <p:spPr>
          <a:xfrm>
            <a:off x="4344096" y="323517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3" name="フリーフォーム 32"/>
          <p:cNvSpPr/>
          <p:nvPr/>
        </p:nvSpPr>
        <p:spPr>
          <a:xfrm>
            <a:off x="5339424" y="323517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4" name="フリーフォーム 33"/>
          <p:cNvSpPr/>
          <p:nvPr/>
        </p:nvSpPr>
        <p:spPr>
          <a:xfrm>
            <a:off x="6915360" y="6055272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I</a:t>
            </a:r>
          </a:p>
        </p:txBody>
      </p:sp>
      <p:sp>
        <p:nvSpPr>
          <p:cNvPr id="35" name="フリーフォーム 34"/>
          <p:cNvSpPr/>
          <p:nvPr/>
        </p:nvSpPr>
        <p:spPr>
          <a:xfrm>
            <a:off x="7578912" y="6055272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am</a:t>
            </a:r>
          </a:p>
        </p:txBody>
      </p:sp>
      <p:sp>
        <p:nvSpPr>
          <p:cNvPr id="36" name="フリーフォーム 35"/>
          <p:cNvSpPr/>
          <p:nvPr/>
        </p:nvSpPr>
        <p:spPr>
          <a:xfrm>
            <a:off x="8159520" y="6055272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a</a:t>
            </a:r>
          </a:p>
        </p:txBody>
      </p:sp>
      <p:sp>
        <p:nvSpPr>
          <p:cNvPr id="37" name="フリーフォーム 36"/>
          <p:cNvSpPr/>
          <p:nvPr/>
        </p:nvSpPr>
        <p:spPr>
          <a:xfrm>
            <a:off x="9403680" y="6055272"/>
            <a:ext cx="82944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Student</a:t>
            </a:r>
          </a:p>
        </p:txBody>
      </p:sp>
      <p:sp>
        <p:nvSpPr>
          <p:cNvPr id="38" name="フリーフォーム 37"/>
          <p:cNvSpPr/>
          <p:nvPr/>
        </p:nvSpPr>
        <p:spPr>
          <a:xfrm>
            <a:off x="8076576" y="4645224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39" name="フリーフォーム 38"/>
          <p:cNvSpPr/>
          <p:nvPr/>
        </p:nvSpPr>
        <p:spPr>
          <a:xfrm>
            <a:off x="7232761" y="200273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40" name="フリーフォーム 39"/>
          <p:cNvSpPr/>
          <p:nvPr/>
        </p:nvSpPr>
        <p:spPr>
          <a:xfrm>
            <a:off x="8242463" y="1991016"/>
            <a:ext cx="593653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41" name="フリーフォーム 40"/>
          <p:cNvSpPr/>
          <p:nvPr/>
        </p:nvSpPr>
        <p:spPr>
          <a:xfrm>
            <a:off x="9403680" y="199101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42" name="フリーフォーム 41"/>
          <p:cNvSpPr/>
          <p:nvPr/>
        </p:nvSpPr>
        <p:spPr>
          <a:xfrm>
            <a:off x="6749472" y="3401064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43" name="フリーフォーム 42"/>
          <p:cNvSpPr/>
          <p:nvPr/>
        </p:nvSpPr>
        <p:spPr>
          <a:xfrm>
            <a:off x="6749472" y="373284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44" name="フリーフォーム 43"/>
          <p:cNvSpPr/>
          <p:nvPr/>
        </p:nvSpPr>
        <p:spPr>
          <a:xfrm>
            <a:off x="4012321" y="1742184"/>
            <a:ext cx="1078271" cy="5806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Attention</a:t>
            </a:r>
          </a:p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Model</a:t>
            </a:r>
          </a:p>
        </p:txBody>
      </p:sp>
      <p:sp>
        <p:nvSpPr>
          <p:cNvPr id="45" name="フリーフォーム 44"/>
          <p:cNvSpPr/>
          <p:nvPr/>
        </p:nvSpPr>
        <p:spPr>
          <a:xfrm>
            <a:off x="9403680" y="3898728"/>
            <a:ext cx="746496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maxout</a:t>
            </a:r>
          </a:p>
        </p:txBody>
      </p:sp>
      <p:sp>
        <p:nvSpPr>
          <p:cNvPr id="46" name="フリーフォーム 45"/>
          <p:cNvSpPr/>
          <p:nvPr/>
        </p:nvSpPr>
        <p:spPr>
          <a:xfrm>
            <a:off x="9403680" y="447933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&lt;500&gt;</a:t>
            </a:r>
          </a:p>
        </p:txBody>
      </p:sp>
      <p:sp>
        <p:nvSpPr>
          <p:cNvPr id="47" name="フリーフォーム 46"/>
          <p:cNvSpPr/>
          <p:nvPr/>
        </p:nvSpPr>
        <p:spPr>
          <a:xfrm>
            <a:off x="9486624" y="4977000"/>
            <a:ext cx="746496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softmax</a:t>
            </a:r>
          </a:p>
        </p:txBody>
      </p:sp>
      <p:sp>
        <p:nvSpPr>
          <p:cNvPr id="48" name="フリーフォーム 47"/>
          <p:cNvSpPr/>
          <p:nvPr/>
        </p:nvSpPr>
        <p:spPr>
          <a:xfrm>
            <a:off x="9403680" y="5557608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&lt;30000&gt;</a:t>
            </a:r>
          </a:p>
        </p:txBody>
      </p:sp>
      <p:sp>
        <p:nvSpPr>
          <p:cNvPr id="49" name="フリーフォーム 48"/>
          <p:cNvSpPr/>
          <p:nvPr/>
        </p:nvSpPr>
        <p:spPr>
          <a:xfrm>
            <a:off x="9403680" y="331812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&lt;3620&gt;</a:t>
            </a:r>
          </a:p>
        </p:txBody>
      </p:sp>
      <p:sp>
        <p:nvSpPr>
          <p:cNvPr id="50" name="フリーフォーム 49"/>
          <p:cNvSpPr/>
          <p:nvPr/>
        </p:nvSpPr>
        <p:spPr>
          <a:xfrm>
            <a:off x="8076576" y="273751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&lt;2620&gt;</a:t>
            </a:r>
          </a:p>
        </p:txBody>
      </p:sp>
      <p:cxnSp>
        <p:nvCxnSpPr>
          <p:cNvPr id="51" name="カギ線コネクタ 50"/>
          <p:cNvCxnSpPr>
            <a:stCxn id="26" idx="0"/>
            <a:endCxn id="44" idx="2"/>
          </p:cNvCxnSpPr>
          <p:nvPr/>
        </p:nvCxnSpPr>
        <p:spPr>
          <a:xfrm rot="5400000" flipH="1" flipV="1">
            <a:off x="3369505" y="1721451"/>
            <a:ext cx="580609" cy="1783295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2" name="カギ線コネクタ 51"/>
          <p:cNvCxnSpPr>
            <a:stCxn id="27" idx="0"/>
            <a:endCxn id="44" idx="2"/>
          </p:cNvCxnSpPr>
          <p:nvPr/>
        </p:nvCxnSpPr>
        <p:spPr>
          <a:xfrm rot="5400000" flipH="1" flipV="1">
            <a:off x="3825697" y="2177640"/>
            <a:ext cx="580609" cy="870912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3" name="カギ線コネクタ 52"/>
          <p:cNvCxnSpPr>
            <a:stCxn id="28" idx="0"/>
            <a:endCxn id="44" idx="2"/>
          </p:cNvCxnSpPr>
          <p:nvPr/>
        </p:nvCxnSpPr>
        <p:spPr>
          <a:xfrm rot="16200000" flipV="1">
            <a:off x="4364833" y="2509416"/>
            <a:ext cx="580609" cy="20736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4" name="カギ線コネクタ 53"/>
          <p:cNvCxnSpPr>
            <a:stCxn id="29" idx="0"/>
            <a:endCxn id="44" idx="2"/>
          </p:cNvCxnSpPr>
          <p:nvPr/>
        </p:nvCxnSpPr>
        <p:spPr>
          <a:xfrm rot="16200000" flipV="1">
            <a:off x="4862498" y="2011753"/>
            <a:ext cx="580609" cy="1202689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5" name="カギ線コネクタ 54"/>
          <p:cNvCxnSpPr>
            <a:stCxn id="44" idx="1"/>
            <a:endCxn id="42" idx="0"/>
          </p:cNvCxnSpPr>
          <p:nvPr/>
        </p:nvCxnSpPr>
        <p:spPr>
          <a:xfrm>
            <a:off x="5090591" y="2032489"/>
            <a:ext cx="2073602" cy="1368577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6" name="カギ線コネクタ 55"/>
          <p:cNvCxnSpPr>
            <a:stCxn id="39" idx="0"/>
          </p:cNvCxnSpPr>
          <p:nvPr/>
        </p:nvCxnSpPr>
        <p:spPr>
          <a:xfrm rot="16200000" flipV="1">
            <a:off x="6282318" y="637566"/>
            <a:ext cx="170373" cy="2559957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7" name="カギ線コネクタ 56"/>
          <p:cNvCxnSpPr>
            <a:stCxn id="42" idx="1"/>
            <a:endCxn id="50" idx="2"/>
          </p:cNvCxnSpPr>
          <p:nvPr/>
        </p:nvCxnSpPr>
        <p:spPr>
          <a:xfrm flipV="1">
            <a:off x="7578912" y="3069288"/>
            <a:ext cx="912384" cy="497664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8" name="直線矢印コネクタ 57"/>
          <p:cNvCxnSpPr>
            <a:stCxn id="38" idx="0"/>
            <a:endCxn id="50" idx="2"/>
          </p:cNvCxnSpPr>
          <p:nvPr/>
        </p:nvCxnSpPr>
        <p:spPr>
          <a:xfrm flipV="1">
            <a:off x="8491296" y="3069290"/>
            <a:ext cx="0" cy="1575935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9" name="カギ線コネクタ 58"/>
          <p:cNvCxnSpPr>
            <a:stCxn id="38" idx="0"/>
            <a:endCxn id="49" idx="3"/>
          </p:cNvCxnSpPr>
          <p:nvPr/>
        </p:nvCxnSpPr>
        <p:spPr>
          <a:xfrm rot="5400000" flipH="1" flipV="1">
            <a:off x="8366883" y="3608424"/>
            <a:ext cx="1161215" cy="912384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0" name="直線矢印コネクタ 59"/>
          <p:cNvCxnSpPr>
            <a:stCxn id="41" idx="2"/>
            <a:endCxn id="49" idx="0"/>
          </p:cNvCxnSpPr>
          <p:nvPr/>
        </p:nvCxnSpPr>
        <p:spPr>
          <a:xfrm>
            <a:off x="9818400" y="2322792"/>
            <a:ext cx="0" cy="995328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1" name="直線矢印コネクタ 60"/>
          <p:cNvCxnSpPr>
            <a:stCxn id="50" idx="0"/>
            <a:endCxn id="40" idx="2"/>
          </p:cNvCxnSpPr>
          <p:nvPr/>
        </p:nvCxnSpPr>
        <p:spPr>
          <a:xfrm flipV="1">
            <a:off x="8491296" y="2322792"/>
            <a:ext cx="47994" cy="41472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2" name="直線矢印コネクタ 61"/>
          <p:cNvCxnSpPr>
            <a:stCxn id="39" idx="1"/>
            <a:endCxn id="40" idx="3"/>
          </p:cNvCxnSpPr>
          <p:nvPr/>
        </p:nvCxnSpPr>
        <p:spPr>
          <a:xfrm flipV="1">
            <a:off x="8062201" y="2156904"/>
            <a:ext cx="180262" cy="11714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3" name="直線矢印コネクタ 62"/>
          <p:cNvCxnSpPr>
            <a:stCxn id="40" idx="1"/>
          </p:cNvCxnSpPr>
          <p:nvPr/>
        </p:nvCxnSpPr>
        <p:spPr>
          <a:xfrm>
            <a:off x="8836116" y="2156904"/>
            <a:ext cx="567564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4" name="直線矢印コネクタ 63"/>
          <p:cNvCxnSpPr>
            <a:stCxn id="49" idx="2"/>
            <a:endCxn id="45" idx="0"/>
          </p:cNvCxnSpPr>
          <p:nvPr/>
        </p:nvCxnSpPr>
        <p:spPr>
          <a:xfrm flipH="1">
            <a:off x="9776928" y="3649896"/>
            <a:ext cx="41472" cy="248832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5" name="直線矢印コネクタ 64"/>
          <p:cNvCxnSpPr>
            <a:stCxn id="45" idx="2"/>
            <a:endCxn id="46" idx="0"/>
          </p:cNvCxnSpPr>
          <p:nvPr/>
        </p:nvCxnSpPr>
        <p:spPr>
          <a:xfrm>
            <a:off x="9776928" y="4230504"/>
            <a:ext cx="41472" cy="248832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6" name="直線矢印コネクタ 65"/>
          <p:cNvCxnSpPr>
            <a:stCxn id="46" idx="2"/>
            <a:endCxn id="47" idx="0"/>
          </p:cNvCxnSpPr>
          <p:nvPr/>
        </p:nvCxnSpPr>
        <p:spPr>
          <a:xfrm>
            <a:off x="9818400" y="4811114"/>
            <a:ext cx="41472" cy="165887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7" name="直線矢印コネクタ 66"/>
          <p:cNvCxnSpPr>
            <a:stCxn id="47" idx="2"/>
            <a:endCxn id="48" idx="0"/>
          </p:cNvCxnSpPr>
          <p:nvPr/>
        </p:nvCxnSpPr>
        <p:spPr>
          <a:xfrm flipH="1">
            <a:off x="9818400" y="5308777"/>
            <a:ext cx="41472" cy="248833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8" name="直線矢印コネクタ 67"/>
          <p:cNvCxnSpPr>
            <a:stCxn id="48" idx="2"/>
            <a:endCxn id="37" idx="0"/>
          </p:cNvCxnSpPr>
          <p:nvPr/>
        </p:nvCxnSpPr>
        <p:spPr>
          <a:xfrm>
            <a:off x="9818400" y="5889386"/>
            <a:ext cx="0" cy="165887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69" name="フリーフォーム 68"/>
          <p:cNvSpPr/>
          <p:nvPr/>
        </p:nvSpPr>
        <p:spPr>
          <a:xfrm>
            <a:off x="6915360" y="5474664"/>
            <a:ext cx="207360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Target Embedding</a:t>
            </a:r>
          </a:p>
        </p:txBody>
      </p:sp>
      <p:sp>
        <p:nvSpPr>
          <p:cNvPr id="70" name="直線コネクタ 69"/>
          <p:cNvSpPr/>
          <p:nvPr/>
        </p:nvSpPr>
        <p:spPr>
          <a:xfrm flipV="1">
            <a:off x="8408352" y="5806440"/>
            <a:ext cx="0" cy="24883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1" name="直線コネクタ 70"/>
          <p:cNvSpPr/>
          <p:nvPr/>
        </p:nvSpPr>
        <p:spPr>
          <a:xfrm flipV="1">
            <a:off x="8408352" y="4977000"/>
            <a:ext cx="0" cy="66355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2" name="直線コネクタ 71"/>
          <p:cNvSpPr/>
          <p:nvPr/>
        </p:nvSpPr>
        <p:spPr>
          <a:xfrm flipV="1">
            <a:off x="2519328" y="4894056"/>
            <a:ext cx="0" cy="33177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3" name="直線コネクタ 72"/>
          <p:cNvSpPr/>
          <p:nvPr/>
        </p:nvSpPr>
        <p:spPr>
          <a:xfrm flipV="1">
            <a:off x="2934048" y="4313449"/>
            <a:ext cx="0" cy="912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4" name="直線コネクタ 73"/>
          <p:cNvSpPr/>
          <p:nvPr/>
        </p:nvSpPr>
        <p:spPr>
          <a:xfrm flipV="1">
            <a:off x="4509984" y="4894056"/>
            <a:ext cx="0" cy="33177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5" name="直線コネクタ 74"/>
          <p:cNvSpPr/>
          <p:nvPr/>
        </p:nvSpPr>
        <p:spPr>
          <a:xfrm flipV="1">
            <a:off x="3514656" y="4894056"/>
            <a:ext cx="0" cy="33177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6" name="直線コネクタ 75"/>
          <p:cNvSpPr/>
          <p:nvPr/>
        </p:nvSpPr>
        <p:spPr>
          <a:xfrm flipV="1">
            <a:off x="5422368" y="4894056"/>
            <a:ext cx="0" cy="33177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7" name="直線コネクタ 76"/>
          <p:cNvSpPr/>
          <p:nvPr/>
        </p:nvSpPr>
        <p:spPr>
          <a:xfrm flipV="1">
            <a:off x="5754144" y="4313449"/>
            <a:ext cx="0" cy="912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8" name="直線コネクタ 77"/>
          <p:cNvSpPr/>
          <p:nvPr/>
        </p:nvSpPr>
        <p:spPr>
          <a:xfrm flipV="1">
            <a:off x="4841760" y="4313449"/>
            <a:ext cx="0" cy="912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9" name="直線コネクタ 78"/>
          <p:cNvSpPr/>
          <p:nvPr/>
        </p:nvSpPr>
        <p:spPr>
          <a:xfrm flipV="1">
            <a:off x="3929376" y="4313449"/>
            <a:ext cx="0" cy="912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0" name="直線コネクタ 79"/>
          <p:cNvSpPr/>
          <p:nvPr/>
        </p:nvSpPr>
        <p:spPr>
          <a:xfrm flipV="1">
            <a:off x="2519328" y="3566952"/>
            <a:ext cx="0" cy="99532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1" name="直線コネクタ 80"/>
          <p:cNvSpPr/>
          <p:nvPr/>
        </p:nvSpPr>
        <p:spPr>
          <a:xfrm flipV="1">
            <a:off x="3431712" y="3566952"/>
            <a:ext cx="0" cy="99532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2" name="直線コネクタ 81"/>
          <p:cNvSpPr/>
          <p:nvPr/>
        </p:nvSpPr>
        <p:spPr>
          <a:xfrm flipV="1">
            <a:off x="4509984" y="3566952"/>
            <a:ext cx="0" cy="99532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3" name="直線コネクタ 82"/>
          <p:cNvSpPr/>
          <p:nvPr/>
        </p:nvSpPr>
        <p:spPr>
          <a:xfrm flipV="1">
            <a:off x="5422368" y="3566952"/>
            <a:ext cx="0" cy="99532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4" name="直線コネクタ 83"/>
          <p:cNvSpPr/>
          <p:nvPr/>
        </p:nvSpPr>
        <p:spPr>
          <a:xfrm flipV="1">
            <a:off x="2934048" y="3566952"/>
            <a:ext cx="0" cy="414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5" name="直線コネクタ 84"/>
          <p:cNvSpPr/>
          <p:nvPr/>
        </p:nvSpPr>
        <p:spPr>
          <a:xfrm flipV="1">
            <a:off x="3846432" y="3566952"/>
            <a:ext cx="0" cy="414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6" name="直線コネクタ 85"/>
          <p:cNvSpPr/>
          <p:nvPr/>
        </p:nvSpPr>
        <p:spPr>
          <a:xfrm flipV="1">
            <a:off x="4841760" y="3566952"/>
            <a:ext cx="0" cy="414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7" name="直線コネクタ 86"/>
          <p:cNvSpPr/>
          <p:nvPr/>
        </p:nvSpPr>
        <p:spPr>
          <a:xfrm flipV="1">
            <a:off x="5754144" y="3566952"/>
            <a:ext cx="0" cy="414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8" name="直線コネクタ 87"/>
          <p:cNvSpPr/>
          <p:nvPr/>
        </p:nvSpPr>
        <p:spPr>
          <a:xfrm flipV="1">
            <a:off x="2519328" y="6055273"/>
            <a:ext cx="0" cy="16588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9" name="直線コネクタ 88"/>
          <p:cNvSpPr/>
          <p:nvPr/>
        </p:nvSpPr>
        <p:spPr>
          <a:xfrm flipV="1">
            <a:off x="3514656" y="6055273"/>
            <a:ext cx="0" cy="16588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0" name="直線コネクタ 89"/>
          <p:cNvSpPr/>
          <p:nvPr/>
        </p:nvSpPr>
        <p:spPr>
          <a:xfrm flipV="1">
            <a:off x="5671200" y="6055273"/>
            <a:ext cx="0" cy="16588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1" name="直線コネクタ 90"/>
          <p:cNvSpPr/>
          <p:nvPr/>
        </p:nvSpPr>
        <p:spPr>
          <a:xfrm flipV="1">
            <a:off x="4675872" y="6055273"/>
            <a:ext cx="0" cy="16588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2" name="直線コネクタ 91"/>
          <p:cNvSpPr/>
          <p:nvPr/>
        </p:nvSpPr>
        <p:spPr>
          <a:xfrm flipV="1">
            <a:off x="2519328" y="5557608"/>
            <a:ext cx="0" cy="165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3" name="直線コネクタ 92"/>
          <p:cNvSpPr/>
          <p:nvPr/>
        </p:nvSpPr>
        <p:spPr>
          <a:xfrm flipV="1">
            <a:off x="3514656" y="5557608"/>
            <a:ext cx="0" cy="165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4" name="直線コネクタ 93"/>
          <p:cNvSpPr/>
          <p:nvPr/>
        </p:nvSpPr>
        <p:spPr>
          <a:xfrm flipV="1">
            <a:off x="4675872" y="5557608"/>
            <a:ext cx="0" cy="165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5" name="直線コネクタ 94"/>
          <p:cNvSpPr/>
          <p:nvPr/>
        </p:nvSpPr>
        <p:spPr>
          <a:xfrm flipV="1">
            <a:off x="5671200" y="5557608"/>
            <a:ext cx="0" cy="165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6" name="フリーフォーム 95"/>
          <p:cNvSpPr/>
          <p:nvPr/>
        </p:nvSpPr>
        <p:spPr>
          <a:xfrm>
            <a:off x="2270496" y="2820456"/>
            <a:ext cx="82944" cy="912384"/>
          </a:xfrm>
          <a:custGeom>
            <a:avLst>
              <a:gd name="f0" fmla="val 1800"/>
              <a:gd name="f1" fmla="val 10827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7" name="フリーフォーム 96"/>
          <p:cNvSpPr/>
          <p:nvPr/>
        </p:nvSpPr>
        <p:spPr>
          <a:xfrm rot="5413200">
            <a:off x="1367576" y="3089892"/>
            <a:ext cx="1034841" cy="5806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Encoding</a:t>
            </a:r>
          </a:p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of input</a:t>
            </a:r>
          </a:p>
        </p:txBody>
      </p:sp>
      <p:sp>
        <p:nvSpPr>
          <p:cNvPr id="98" name="フリーフォーム 97"/>
          <p:cNvSpPr/>
          <p:nvPr/>
        </p:nvSpPr>
        <p:spPr>
          <a:xfrm rot="5413200">
            <a:off x="817123" y="5187178"/>
            <a:ext cx="2156543" cy="5806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Encoder</a:t>
            </a:r>
          </a:p>
        </p:txBody>
      </p:sp>
      <p:sp>
        <p:nvSpPr>
          <p:cNvPr id="99" name="フリーフォーム 98"/>
          <p:cNvSpPr/>
          <p:nvPr/>
        </p:nvSpPr>
        <p:spPr>
          <a:xfrm rot="5478600" flipH="1">
            <a:off x="7078672" y="3825789"/>
            <a:ext cx="223308" cy="823889"/>
          </a:xfrm>
          <a:custGeom>
            <a:avLst>
              <a:gd name="f0" fmla="val 1800"/>
              <a:gd name="f1" fmla="val 1154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100" name="フリーフォーム 99"/>
          <p:cNvSpPr/>
          <p:nvPr/>
        </p:nvSpPr>
        <p:spPr>
          <a:xfrm>
            <a:off x="6751105" y="4396392"/>
            <a:ext cx="829440" cy="49766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Current</a:t>
            </a:r>
          </a:p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context</a:t>
            </a:r>
          </a:p>
        </p:txBody>
      </p:sp>
      <p:sp>
        <p:nvSpPr>
          <p:cNvPr id="101" name="フリーフォーム 100"/>
          <p:cNvSpPr/>
          <p:nvPr/>
        </p:nvSpPr>
        <p:spPr>
          <a:xfrm rot="16204800" flipH="1">
            <a:off x="9702639" y="1467916"/>
            <a:ext cx="148581" cy="823889"/>
          </a:xfrm>
          <a:custGeom>
            <a:avLst>
              <a:gd name="f0" fmla="val 1800"/>
              <a:gd name="f1" fmla="val 1154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102" name="フリーフォーム 101"/>
          <p:cNvSpPr/>
          <p:nvPr/>
        </p:nvSpPr>
        <p:spPr>
          <a:xfrm rot="5478600" flipH="1">
            <a:off x="7646582" y="1302782"/>
            <a:ext cx="178855" cy="823889"/>
          </a:xfrm>
          <a:custGeom>
            <a:avLst>
              <a:gd name="f0" fmla="val 1800"/>
              <a:gd name="f1" fmla="val 1154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103" name="フリーフォーム 102"/>
          <p:cNvSpPr/>
          <p:nvPr/>
        </p:nvSpPr>
        <p:spPr>
          <a:xfrm>
            <a:off x="7322892" y="1097574"/>
            <a:ext cx="829440" cy="49766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Previous</a:t>
            </a:r>
          </a:p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state</a:t>
            </a:r>
          </a:p>
        </p:txBody>
      </p:sp>
      <p:sp>
        <p:nvSpPr>
          <p:cNvPr id="104" name="フリーフォーム 103"/>
          <p:cNvSpPr/>
          <p:nvPr/>
        </p:nvSpPr>
        <p:spPr>
          <a:xfrm>
            <a:off x="9380495" y="1327464"/>
            <a:ext cx="829440" cy="49766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new</a:t>
            </a:r>
          </a:p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state</a:t>
            </a:r>
          </a:p>
        </p:txBody>
      </p:sp>
      <p:sp>
        <p:nvSpPr>
          <p:cNvPr id="105" name="フリーフォーム 104"/>
          <p:cNvSpPr/>
          <p:nvPr/>
        </p:nvSpPr>
        <p:spPr>
          <a:xfrm rot="5368200">
            <a:off x="7958691" y="3772877"/>
            <a:ext cx="1410047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concatenation</a:t>
            </a:r>
          </a:p>
        </p:txBody>
      </p:sp>
      <p:sp>
        <p:nvSpPr>
          <p:cNvPr id="106" name="フリーフォーム 105"/>
          <p:cNvSpPr/>
          <p:nvPr/>
        </p:nvSpPr>
        <p:spPr>
          <a:xfrm>
            <a:off x="6500640" y="6552936"/>
            <a:ext cx="2405376" cy="2488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Previously generated word</a:t>
            </a:r>
          </a:p>
        </p:txBody>
      </p:sp>
      <p:sp>
        <p:nvSpPr>
          <p:cNvPr id="107" name="フリーフォーム 106"/>
          <p:cNvSpPr/>
          <p:nvPr/>
        </p:nvSpPr>
        <p:spPr>
          <a:xfrm>
            <a:off x="9403680" y="6552936"/>
            <a:ext cx="995328" cy="2488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New word</a:t>
            </a:r>
          </a:p>
        </p:txBody>
      </p:sp>
      <p:sp>
        <p:nvSpPr>
          <p:cNvPr id="108" name="フリーフォーム 107"/>
          <p:cNvSpPr/>
          <p:nvPr/>
        </p:nvSpPr>
        <p:spPr>
          <a:xfrm rot="5413200">
            <a:off x="8281100" y="4065959"/>
            <a:ext cx="4562247" cy="2449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Decoder</a:t>
            </a:r>
          </a:p>
        </p:txBody>
      </p:sp>
    </p:spTree>
    <p:extLst>
      <p:ext uri="{BB962C8B-B14F-4D97-AF65-F5344CB8AC3E}">
        <p14:creationId xmlns:p14="http://schemas.microsoft.com/office/powerpoint/2010/main" val="259256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リーフォーム 2"/>
          <p:cNvSpPr/>
          <p:nvPr/>
        </p:nvSpPr>
        <p:spPr>
          <a:xfrm>
            <a:off x="2270496" y="4562280"/>
            <a:ext cx="49766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4" name="フリーフォーム 3"/>
          <p:cNvSpPr/>
          <p:nvPr/>
        </p:nvSpPr>
        <p:spPr>
          <a:xfrm>
            <a:off x="3265824" y="4562280"/>
            <a:ext cx="49766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5" name="フリーフォーム 4"/>
          <p:cNvSpPr/>
          <p:nvPr/>
        </p:nvSpPr>
        <p:spPr>
          <a:xfrm>
            <a:off x="4178208" y="4562280"/>
            <a:ext cx="49766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6" name="フリーフォーム 5"/>
          <p:cNvSpPr/>
          <p:nvPr/>
        </p:nvSpPr>
        <p:spPr>
          <a:xfrm>
            <a:off x="5090591" y="4562280"/>
            <a:ext cx="529665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cxnSp>
        <p:nvCxnSpPr>
          <p:cNvPr id="7" name="直線矢印コネクタ 6"/>
          <p:cNvCxnSpPr>
            <a:stCxn id="3" idx="1"/>
            <a:endCxn id="4" idx="3"/>
          </p:cNvCxnSpPr>
          <p:nvPr/>
        </p:nvCxnSpPr>
        <p:spPr>
          <a:xfrm>
            <a:off x="2768162" y="4728168"/>
            <a:ext cx="497663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8" name="直線矢印コネクタ 7"/>
          <p:cNvCxnSpPr>
            <a:stCxn id="4" idx="1"/>
            <a:endCxn id="5" idx="3"/>
          </p:cNvCxnSpPr>
          <p:nvPr/>
        </p:nvCxnSpPr>
        <p:spPr>
          <a:xfrm>
            <a:off x="3763488" y="4728168"/>
            <a:ext cx="414720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9" name="直線矢印コネクタ 8"/>
          <p:cNvCxnSpPr>
            <a:endCxn id="6" idx="3"/>
          </p:cNvCxnSpPr>
          <p:nvPr/>
        </p:nvCxnSpPr>
        <p:spPr>
          <a:xfrm>
            <a:off x="4675872" y="4728168"/>
            <a:ext cx="414719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0" name="フリーフォーム 9"/>
          <p:cNvSpPr/>
          <p:nvPr/>
        </p:nvSpPr>
        <p:spPr>
          <a:xfrm>
            <a:off x="2270496" y="6221160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zh-CN" altLang="en-US" sz="1633">
                <a:latin typeface="Liberation Sans" pitchFamily="18"/>
                <a:ea typeface="AR PL SungtiL GB" pitchFamily="2"/>
                <a:cs typeface="FreeSans" pitchFamily="2"/>
              </a:rPr>
              <a:t>私</a:t>
            </a:r>
          </a:p>
        </p:txBody>
      </p:sp>
      <p:sp>
        <p:nvSpPr>
          <p:cNvPr id="11" name="フリーフォーム 10"/>
          <p:cNvSpPr/>
          <p:nvPr/>
        </p:nvSpPr>
        <p:spPr>
          <a:xfrm>
            <a:off x="3348768" y="6221160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zh-CN" altLang="en-US" sz="1633">
                <a:latin typeface="Liberation Sans" pitchFamily="18"/>
                <a:ea typeface="AR PL SungtiL GB" pitchFamily="2"/>
                <a:cs typeface="FreeSans" pitchFamily="2"/>
              </a:rPr>
              <a:t>は</a:t>
            </a:r>
          </a:p>
        </p:txBody>
      </p:sp>
      <p:sp>
        <p:nvSpPr>
          <p:cNvPr id="12" name="フリーフォーム 11"/>
          <p:cNvSpPr/>
          <p:nvPr/>
        </p:nvSpPr>
        <p:spPr>
          <a:xfrm>
            <a:off x="4427040" y="6221160"/>
            <a:ext cx="497664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zh-CN" altLang="en-US" sz="1633">
                <a:latin typeface="Liberation Sans" pitchFamily="18"/>
                <a:ea typeface="AR PL SungtiL GB" pitchFamily="2"/>
                <a:cs typeface="FreeSans" pitchFamily="2"/>
              </a:rPr>
              <a:t>学生</a:t>
            </a:r>
          </a:p>
        </p:txBody>
      </p:sp>
      <p:sp>
        <p:nvSpPr>
          <p:cNvPr id="13" name="フリーフォーム 12"/>
          <p:cNvSpPr/>
          <p:nvPr/>
        </p:nvSpPr>
        <p:spPr>
          <a:xfrm>
            <a:off x="5422368" y="6221160"/>
            <a:ext cx="497664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zh-CN" altLang="en-US" sz="1633">
                <a:latin typeface="Liberation Sans" pitchFamily="18"/>
                <a:ea typeface="AR PL SungtiL GB" pitchFamily="2"/>
                <a:cs typeface="FreeSans" pitchFamily="2"/>
              </a:rPr>
              <a:t>です</a:t>
            </a:r>
          </a:p>
        </p:txBody>
      </p:sp>
      <p:sp>
        <p:nvSpPr>
          <p:cNvPr id="14" name="フリーフォーム 13"/>
          <p:cNvSpPr/>
          <p:nvPr/>
        </p:nvSpPr>
        <p:spPr>
          <a:xfrm>
            <a:off x="2270496" y="5723496"/>
            <a:ext cx="381542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Source Embedding</a:t>
            </a:r>
          </a:p>
        </p:txBody>
      </p:sp>
      <p:sp>
        <p:nvSpPr>
          <p:cNvPr id="15" name="フリーフォーム 14"/>
          <p:cNvSpPr/>
          <p:nvPr/>
        </p:nvSpPr>
        <p:spPr>
          <a:xfrm>
            <a:off x="2270496" y="522583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16" name="フリーフォーム 15"/>
          <p:cNvSpPr/>
          <p:nvPr/>
        </p:nvSpPr>
        <p:spPr>
          <a:xfrm>
            <a:off x="3182880" y="522583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17" name="フリーフォーム 16"/>
          <p:cNvSpPr/>
          <p:nvPr/>
        </p:nvSpPr>
        <p:spPr>
          <a:xfrm>
            <a:off x="4261152" y="522583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18" name="フリーフォーム 17"/>
          <p:cNvSpPr/>
          <p:nvPr/>
        </p:nvSpPr>
        <p:spPr>
          <a:xfrm>
            <a:off x="5256480" y="522583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19" name="フリーフォーム 18"/>
          <p:cNvSpPr/>
          <p:nvPr/>
        </p:nvSpPr>
        <p:spPr>
          <a:xfrm>
            <a:off x="2653217" y="3981672"/>
            <a:ext cx="529663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20" name="フリーフォーム 19"/>
          <p:cNvSpPr/>
          <p:nvPr/>
        </p:nvSpPr>
        <p:spPr>
          <a:xfrm>
            <a:off x="3623404" y="3981672"/>
            <a:ext cx="554804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21" name="フリーフォーム 20"/>
          <p:cNvSpPr/>
          <p:nvPr/>
        </p:nvSpPr>
        <p:spPr>
          <a:xfrm>
            <a:off x="4551453" y="3981672"/>
            <a:ext cx="539139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22" name="フリーフォーム 21"/>
          <p:cNvSpPr/>
          <p:nvPr/>
        </p:nvSpPr>
        <p:spPr>
          <a:xfrm>
            <a:off x="5505311" y="3981672"/>
            <a:ext cx="567563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altLang="ja-JP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cxnSp>
        <p:nvCxnSpPr>
          <p:cNvPr id="23" name="直線矢印コネクタ 22"/>
          <p:cNvCxnSpPr>
            <a:endCxn id="21" idx="1"/>
          </p:cNvCxnSpPr>
          <p:nvPr/>
        </p:nvCxnSpPr>
        <p:spPr>
          <a:xfrm flipH="1">
            <a:off x="5090592" y="4147560"/>
            <a:ext cx="414720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4" name="直線矢印コネクタ 23"/>
          <p:cNvCxnSpPr>
            <a:stCxn id="21" idx="3"/>
            <a:endCxn id="20" idx="1"/>
          </p:cNvCxnSpPr>
          <p:nvPr/>
        </p:nvCxnSpPr>
        <p:spPr>
          <a:xfrm flipH="1">
            <a:off x="4178208" y="4147560"/>
            <a:ext cx="373245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25" name="直線矢印コネクタ 24"/>
          <p:cNvCxnSpPr>
            <a:stCxn id="20" idx="3"/>
            <a:endCxn id="19" idx="1"/>
          </p:cNvCxnSpPr>
          <p:nvPr/>
        </p:nvCxnSpPr>
        <p:spPr>
          <a:xfrm flipH="1">
            <a:off x="3182880" y="4147560"/>
            <a:ext cx="440524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26" name="フリーフォーム 25"/>
          <p:cNvSpPr/>
          <p:nvPr/>
        </p:nvSpPr>
        <p:spPr>
          <a:xfrm>
            <a:off x="2353440" y="290340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27" name="フリーフォーム 26"/>
          <p:cNvSpPr/>
          <p:nvPr/>
        </p:nvSpPr>
        <p:spPr>
          <a:xfrm>
            <a:off x="3265824" y="290340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28" name="フリーフォーム 27"/>
          <p:cNvSpPr/>
          <p:nvPr/>
        </p:nvSpPr>
        <p:spPr>
          <a:xfrm>
            <a:off x="4344096" y="290340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29" name="フリーフォーム 28"/>
          <p:cNvSpPr/>
          <p:nvPr/>
        </p:nvSpPr>
        <p:spPr>
          <a:xfrm>
            <a:off x="5339424" y="290340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0" name="フリーフォーム 29"/>
          <p:cNvSpPr/>
          <p:nvPr/>
        </p:nvSpPr>
        <p:spPr>
          <a:xfrm>
            <a:off x="2353440" y="323517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1" name="フリーフォーム 30"/>
          <p:cNvSpPr/>
          <p:nvPr/>
        </p:nvSpPr>
        <p:spPr>
          <a:xfrm>
            <a:off x="3265824" y="323517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2" name="フリーフォーム 31"/>
          <p:cNvSpPr/>
          <p:nvPr/>
        </p:nvSpPr>
        <p:spPr>
          <a:xfrm>
            <a:off x="4344096" y="323517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3" name="フリーフォーム 32"/>
          <p:cNvSpPr/>
          <p:nvPr/>
        </p:nvSpPr>
        <p:spPr>
          <a:xfrm>
            <a:off x="5339424" y="323517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34" name="フリーフォーム 33"/>
          <p:cNvSpPr/>
          <p:nvPr/>
        </p:nvSpPr>
        <p:spPr>
          <a:xfrm>
            <a:off x="6915360" y="6055272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I</a:t>
            </a:r>
          </a:p>
        </p:txBody>
      </p:sp>
      <p:sp>
        <p:nvSpPr>
          <p:cNvPr id="35" name="フリーフォーム 34"/>
          <p:cNvSpPr/>
          <p:nvPr/>
        </p:nvSpPr>
        <p:spPr>
          <a:xfrm>
            <a:off x="7578912" y="6055272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am</a:t>
            </a:r>
          </a:p>
        </p:txBody>
      </p:sp>
      <p:sp>
        <p:nvSpPr>
          <p:cNvPr id="36" name="フリーフォーム 35"/>
          <p:cNvSpPr/>
          <p:nvPr/>
        </p:nvSpPr>
        <p:spPr>
          <a:xfrm>
            <a:off x="8159520" y="6055272"/>
            <a:ext cx="41472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a</a:t>
            </a:r>
          </a:p>
        </p:txBody>
      </p:sp>
      <p:sp>
        <p:nvSpPr>
          <p:cNvPr id="37" name="フリーフォーム 36"/>
          <p:cNvSpPr/>
          <p:nvPr/>
        </p:nvSpPr>
        <p:spPr>
          <a:xfrm>
            <a:off x="9403680" y="6055272"/>
            <a:ext cx="829440" cy="414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99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Student</a:t>
            </a:r>
          </a:p>
        </p:txBody>
      </p:sp>
      <p:sp>
        <p:nvSpPr>
          <p:cNvPr id="38" name="フリーフォーム 37"/>
          <p:cNvSpPr/>
          <p:nvPr/>
        </p:nvSpPr>
        <p:spPr>
          <a:xfrm>
            <a:off x="8076576" y="4645224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&lt;620&gt;</a:t>
            </a:r>
          </a:p>
        </p:txBody>
      </p:sp>
      <p:sp>
        <p:nvSpPr>
          <p:cNvPr id="39" name="フリーフォーム 38"/>
          <p:cNvSpPr/>
          <p:nvPr/>
        </p:nvSpPr>
        <p:spPr>
          <a:xfrm>
            <a:off x="7232761" y="200273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40" name="フリーフォーム 39"/>
          <p:cNvSpPr/>
          <p:nvPr/>
        </p:nvSpPr>
        <p:spPr>
          <a:xfrm>
            <a:off x="8242463" y="1991016"/>
            <a:ext cx="593653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 smtClean="0">
                <a:latin typeface="Liberation Sans" pitchFamily="18"/>
                <a:ea typeface="AR PL SungtiL GB" pitchFamily="2"/>
                <a:cs typeface="FreeSans" pitchFamily="2"/>
              </a:rPr>
              <a:t>LSTM</a:t>
            </a:r>
            <a:endParaRPr lang="en-US" sz="1633" dirty="0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41" name="フリーフォーム 40"/>
          <p:cNvSpPr/>
          <p:nvPr/>
        </p:nvSpPr>
        <p:spPr>
          <a:xfrm>
            <a:off x="9403680" y="199101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42" name="フリーフォーム 41"/>
          <p:cNvSpPr/>
          <p:nvPr/>
        </p:nvSpPr>
        <p:spPr>
          <a:xfrm>
            <a:off x="6749472" y="3401064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43" name="フリーフォーム 42"/>
          <p:cNvSpPr/>
          <p:nvPr/>
        </p:nvSpPr>
        <p:spPr>
          <a:xfrm>
            <a:off x="6749472" y="373284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&lt;1000&gt;</a:t>
            </a:r>
          </a:p>
        </p:txBody>
      </p:sp>
      <p:sp>
        <p:nvSpPr>
          <p:cNvPr id="44" name="フリーフォーム 43"/>
          <p:cNvSpPr/>
          <p:nvPr/>
        </p:nvSpPr>
        <p:spPr>
          <a:xfrm>
            <a:off x="4012321" y="1742184"/>
            <a:ext cx="1078271" cy="5806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Attention</a:t>
            </a:r>
          </a:p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Model</a:t>
            </a:r>
          </a:p>
        </p:txBody>
      </p:sp>
      <p:sp>
        <p:nvSpPr>
          <p:cNvPr id="45" name="フリーフォーム 44"/>
          <p:cNvSpPr/>
          <p:nvPr/>
        </p:nvSpPr>
        <p:spPr>
          <a:xfrm>
            <a:off x="9403680" y="3898728"/>
            <a:ext cx="746496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maxout</a:t>
            </a:r>
          </a:p>
        </p:txBody>
      </p:sp>
      <p:sp>
        <p:nvSpPr>
          <p:cNvPr id="46" name="フリーフォーム 45"/>
          <p:cNvSpPr/>
          <p:nvPr/>
        </p:nvSpPr>
        <p:spPr>
          <a:xfrm>
            <a:off x="9403680" y="4479336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&lt;500&gt;</a:t>
            </a:r>
          </a:p>
        </p:txBody>
      </p:sp>
      <p:sp>
        <p:nvSpPr>
          <p:cNvPr id="47" name="フリーフォーム 46"/>
          <p:cNvSpPr/>
          <p:nvPr/>
        </p:nvSpPr>
        <p:spPr>
          <a:xfrm>
            <a:off x="9486624" y="4977000"/>
            <a:ext cx="746496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softmax</a:t>
            </a:r>
          </a:p>
        </p:txBody>
      </p:sp>
      <p:sp>
        <p:nvSpPr>
          <p:cNvPr id="48" name="フリーフォーム 47"/>
          <p:cNvSpPr/>
          <p:nvPr/>
        </p:nvSpPr>
        <p:spPr>
          <a:xfrm>
            <a:off x="9403680" y="5557608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&lt;30000&gt;</a:t>
            </a:r>
          </a:p>
        </p:txBody>
      </p:sp>
      <p:sp>
        <p:nvSpPr>
          <p:cNvPr id="49" name="フリーフォーム 48"/>
          <p:cNvSpPr/>
          <p:nvPr/>
        </p:nvSpPr>
        <p:spPr>
          <a:xfrm>
            <a:off x="9403680" y="3318120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&lt;3620&gt;</a:t>
            </a:r>
          </a:p>
        </p:txBody>
      </p:sp>
      <p:sp>
        <p:nvSpPr>
          <p:cNvPr id="50" name="フリーフォーム 49"/>
          <p:cNvSpPr/>
          <p:nvPr/>
        </p:nvSpPr>
        <p:spPr>
          <a:xfrm>
            <a:off x="8076576" y="2737512"/>
            <a:ext cx="82944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CC00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&lt;2620&gt;</a:t>
            </a:r>
          </a:p>
        </p:txBody>
      </p:sp>
      <p:cxnSp>
        <p:nvCxnSpPr>
          <p:cNvPr id="51" name="カギ線コネクタ 50"/>
          <p:cNvCxnSpPr>
            <a:stCxn id="26" idx="0"/>
            <a:endCxn id="44" idx="2"/>
          </p:cNvCxnSpPr>
          <p:nvPr/>
        </p:nvCxnSpPr>
        <p:spPr>
          <a:xfrm rot="5400000" flipH="1" flipV="1">
            <a:off x="3369505" y="1721451"/>
            <a:ext cx="580609" cy="1783295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2" name="カギ線コネクタ 51"/>
          <p:cNvCxnSpPr>
            <a:stCxn id="27" idx="0"/>
            <a:endCxn id="44" idx="2"/>
          </p:cNvCxnSpPr>
          <p:nvPr/>
        </p:nvCxnSpPr>
        <p:spPr>
          <a:xfrm rot="5400000" flipH="1" flipV="1">
            <a:off x="3825697" y="2177640"/>
            <a:ext cx="580609" cy="870912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3" name="カギ線コネクタ 52"/>
          <p:cNvCxnSpPr>
            <a:stCxn id="28" idx="0"/>
            <a:endCxn id="44" idx="2"/>
          </p:cNvCxnSpPr>
          <p:nvPr/>
        </p:nvCxnSpPr>
        <p:spPr>
          <a:xfrm rot="16200000" flipV="1">
            <a:off x="4364833" y="2509416"/>
            <a:ext cx="580609" cy="207360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4" name="カギ線コネクタ 53"/>
          <p:cNvCxnSpPr>
            <a:stCxn id="29" idx="0"/>
            <a:endCxn id="44" idx="2"/>
          </p:cNvCxnSpPr>
          <p:nvPr/>
        </p:nvCxnSpPr>
        <p:spPr>
          <a:xfrm rot="16200000" flipV="1">
            <a:off x="4862498" y="2011753"/>
            <a:ext cx="580609" cy="1202689"/>
          </a:xfrm>
          <a:prstGeom prst="bentConnector3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5" name="カギ線コネクタ 54"/>
          <p:cNvCxnSpPr>
            <a:stCxn id="44" idx="1"/>
            <a:endCxn id="42" idx="0"/>
          </p:cNvCxnSpPr>
          <p:nvPr/>
        </p:nvCxnSpPr>
        <p:spPr>
          <a:xfrm>
            <a:off x="5090591" y="2032489"/>
            <a:ext cx="2073602" cy="1368577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6" name="カギ線コネクタ 55"/>
          <p:cNvCxnSpPr>
            <a:stCxn id="39" idx="0"/>
          </p:cNvCxnSpPr>
          <p:nvPr/>
        </p:nvCxnSpPr>
        <p:spPr>
          <a:xfrm rot="16200000" flipV="1">
            <a:off x="6282318" y="637566"/>
            <a:ext cx="170373" cy="2559957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7" name="カギ線コネクタ 56"/>
          <p:cNvCxnSpPr>
            <a:stCxn id="42" idx="1"/>
            <a:endCxn id="50" idx="2"/>
          </p:cNvCxnSpPr>
          <p:nvPr/>
        </p:nvCxnSpPr>
        <p:spPr>
          <a:xfrm flipV="1">
            <a:off x="7578912" y="3069288"/>
            <a:ext cx="912384" cy="497664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8" name="直線矢印コネクタ 57"/>
          <p:cNvCxnSpPr>
            <a:stCxn id="38" idx="0"/>
            <a:endCxn id="50" idx="2"/>
          </p:cNvCxnSpPr>
          <p:nvPr/>
        </p:nvCxnSpPr>
        <p:spPr>
          <a:xfrm flipV="1">
            <a:off x="8491296" y="3069290"/>
            <a:ext cx="0" cy="1575935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9" name="カギ線コネクタ 58"/>
          <p:cNvCxnSpPr>
            <a:stCxn id="38" idx="0"/>
            <a:endCxn id="49" idx="3"/>
          </p:cNvCxnSpPr>
          <p:nvPr/>
        </p:nvCxnSpPr>
        <p:spPr>
          <a:xfrm rot="5400000" flipH="1" flipV="1">
            <a:off x="8366883" y="3608424"/>
            <a:ext cx="1161215" cy="912384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0" name="直線矢印コネクタ 59"/>
          <p:cNvCxnSpPr>
            <a:stCxn id="41" idx="2"/>
            <a:endCxn id="49" idx="0"/>
          </p:cNvCxnSpPr>
          <p:nvPr/>
        </p:nvCxnSpPr>
        <p:spPr>
          <a:xfrm>
            <a:off x="9818400" y="2322792"/>
            <a:ext cx="0" cy="995328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1" name="直線矢印コネクタ 60"/>
          <p:cNvCxnSpPr>
            <a:stCxn id="50" idx="0"/>
            <a:endCxn id="40" idx="2"/>
          </p:cNvCxnSpPr>
          <p:nvPr/>
        </p:nvCxnSpPr>
        <p:spPr>
          <a:xfrm flipV="1">
            <a:off x="8491296" y="2322792"/>
            <a:ext cx="47994" cy="41472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2" name="直線矢印コネクタ 61"/>
          <p:cNvCxnSpPr>
            <a:stCxn id="39" idx="1"/>
            <a:endCxn id="40" idx="3"/>
          </p:cNvCxnSpPr>
          <p:nvPr/>
        </p:nvCxnSpPr>
        <p:spPr>
          <a:xfrm flipV="1">
            <a:off x="8062201" y="2156904"/>
            <a:ext cx="180262" cy="11714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3" name="直線矢印コネクタ 62"/>
          <p:cNvCxnSpPr>
            <a:stCxn id="40" idx="1"/>
          </p:cNvCxnSpPr>
          <p:nvPr/>
        </p:nvCxnSpPr>
        <p:spPr>
          <a:xfrm>
            <a:off x="8836116" y="2156904"/>
            <a:ext cx="567564" cy="0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4" name="直線矢印コネクタ 63"/>
          <p:cNvCxnSpPr>
            <a:stCxn id="49" idx="2"/>
            <a:endCxn id="45" idx="0"/>
          </p:cNvCxnSpPr>
          <p:nvPr/>
        </p:nvCxnSpPr>
        <p:spPr>
          <a:xfrm flipH="1">
            <a:off x="9776928" y="3649896"/>
            <a:ext cx="41472" cy="248832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5" name="直線矢印コネクタ 64"/>
          <p:cNvCxnSpPr>
            <a:stCxn id="45" idx="2"/>
            <a:endCxn id="46" idx="0"/>
          </p:cNvCxnSpPr>
          <p:nvPr/>
        </p:nvCxnSpPr>
        <p:spPr>
          <a:xfrm>
            <a:off x="9776928" y="4230504"/>
            <a:ext cx="41472" cy="248832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6" name="直線矢印コネクタ 65"/>
          <p:cNvCxnSpPr>
            <a:stCxn id="46" idx="2"/>
            <a:endCxn id="47" idx="0"/>
          </p:cNvCxnSpPr>
          <p:nvPr/>
        </p:nvCxnSpPr>
        <p:spPr>
          <a:xfrm>
            <a:off x="9818400" y="4811114"/>
            <a:ext cx="41472" cy="165887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7" name="直線矢印コネクタ 66"/>
          <p:cNvCxnSpPr>
            <a:stCxn id="47" idx="2"/>
            <a:endCxn id="48" idx="0"/>
          </p:cNvCxnSpPr>
          <p:nvPr/>
        </p:nvCxnSpPr>
        <p:spPr>
          <a:xfrm flipH="1">
            <a:off x="9818400" y="5308777"/>
            <a:ext cx="41472" cy="248833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68" name="直線矢印コネクタ 67"/>
          <p:cNvCxnSpPr>
            <a:stCxn id="48" idx="2"/>
            <a:endCxn id="37" idx="0"/>
          </p:cNvCxnSpPr>
          <p:nvPr/>
        </p:nvCxnSpPr>
        <p:spPr>
          <a:xfrm>
            <a:off x="9818400" y="5889386"/>
            <a:ext cx="0" cy="165887"/>
          </a:xfrm>
          <a:prstGeom prst="straightConnector1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69" name="フリーフォーム 68"/>
          <p:cNvSpPr/>
          <p:nvPr/>
        </p:nvSpPr>
        <p:spPr>
          <a:xfrm>
            <a:off x="6915360" y="5474664"/>
            <a:ext cx="2073600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6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Target Embedding</a:t>
            </a:r>
          </a:p>
        </p:txBody>
      </p:sp>
      <p:sp>
        <p:nvSpPr>
          <p:cNvPr id="70" name="直線コネクタ 69"/>
          <p:cNvSpPr/>
          <p:nvPr/>
        </p:nvSpPr>
        <p:spPr>
          <a:xfrm flipV="1">
            <a:off x="8408352" y="5806440"/>
            <a:ext cx="0" cy="24883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1" name="直線コネクタ 70"/>
          <p:cNvSpPr/>
          <p:nvPr/>
        </p:nvSpPr>
        <p:spPr>
          <a:xfrm flipV="1">
            <a:off x="8408352" y="4977000"/>
            <a:ext cx="0" cy="663552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2" name="直線コネクタ 71"/>
          <p:cNvSpPr/>
          <p:nvPr/>
        </p:nvSpPr>
        <p:spPr>
          <a:xfrm flipV="1">
            <a:off x="2519328" y="4894056"/>
            <a:ext cx="0" cy="33177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3" name="直線コネクタ 72"/>
          <p:cNvSpPr/>
          <p:nvPr/>
        </p:nvSpPr>
        <p:spPr>
          <a:xfrm flipV="1">
            <a:off x="2934048" y="4313449"/>
            <a:ext cx="0" cy="912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4" name="直線コネクタ 73"/>
          <p:cNvSpPr/>
          <p:nvPr/>
        </p:nvSpPr>
        <p:spPr>
          <a:xfrm flipV="1">
            <a:off x="4509984" y="4894056"/>
            <a:ext cx="0" cy="33177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5" name="直線コネクタ 74"/>
          <p:cNvSpPr/>
          <p:nvPr/>
        </p:nvSpPr>
        <p:spPr>
          <a:xfrm flipV="1">
            <a:off x="3514656" y="4894056"/>
            <a:ext cx="0" cy="33177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6" name="直線コネクタ 75"/>
          <p:cNvSpPr/>
          <p:nvPr/>
        </p:nvSpPr>
        <p:spPr>
          <a:xfrm flipV="1">
            <a:off x="5422368" y="4894056"/>
            <a:ext cx="0" cy="331776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7" name="直線コネクタ 76"/>
          <p:cNvSpPr/>
          <p:nvPr/>
        </p:nvSpPr>
        <p:spPr>
          <a:xfrm flipV="1">
            <a:off x="5754144" y="4313449"/>
            <a:ext cx="0" cy="912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8" name="直線コネクタ 77"/>
          <p:cNvSpPr/>
          <p:nvPr/>
        </p:nvSpPr>
        <p:spPr>
          <a:xfrm flipV="1">
            <a:off x="4841760" y="4313449"/>
            <a:ext cx="0" cy="912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79" name="直線コネクタ 78"/>
          <p:cNvSpPr/>
          <p:nvPr/>
        </p:nvSpPr>
        <p:spPr>
          <a:xfrm flipV="1">
            <a:off x="3929376" y="4313449"/>
            <a:ext cx="0" cy="912385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0" name="直線コネクタ 79"/>
          <p:cNvSpPr/>
          <p:nvPr/>
        </p:nvSpPr>
        <p:spPr>
          <a:xfrm flipV="1">
            <a:off x="2519328" y="3566952"/>
            <a:ext cx="0" cy="99532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1" name="直線コネクタ 80"/>
          <p:cNvSpPr/>
          <p:nvPr/>
        </p:nvSpPr>
        <p:spPr>
          <a:xfrm flipV="1">
            <a:off x="3431712" y="3566952"/>
            <a:ext cx="0" cy="99532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2" name="直線コネクタ 81"/>
          <p:cNvSpPr/>
          <p:nvPr/>
        </p:nvSpPr>
        <p:spPr>
          <a:xfrm flipV="1">
            <a:off x="4509984" y="3566952"/>
            <a:ext cx="0" cy="99532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3" name="直線コネクタ 82"/>
          <p:cNvSpPr/>
          <p:nvPr/>
        </p:nvSpPr>
        <p:spPr>
          <a:xfrm flipV="1">
            <a:off x="5422368" y="3566952"/>
            <a:ext cx="0" cy="99532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4" name="直線コネクタ 83"/>
          <p:cNvSpPr/>
          <p:nvPr/>
        </p:nvSpPr>
        <p:spPr>
          <a:xfrm flipV="1">
            <a:off x="2934048" y="3566952"/>
            <a:ext cx="0" cy="414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5" name="直線コネクタ 84"/>
          <p:cNvSpPr/>
          <p:nvPr/>
        </p:nvSpPr>
        <p:spPr>
          <a:xfrm flipV="1">
            <a:off x="3846432" y="3566952"/>
            <a:ext cx="0" cy="414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6" name="直線コネクタ 85"/>
          <p:cNvSpPr/>
          <p:nvPr/>
        </p:nvSpPr>
        <p:spPr>
          <a:xfrm flipV="1">
            <a:off x="4841760" y="3566952"/>
            <a:ext cx="0" cy="414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7" name="直線コネクタ 86"/>
          <p:cNvSpPr/>
          <p:nvPr/>
        </p:nvSpPr>
        <p:spPr>
          <a:xfrm flipV="1">
            <a:off x="5754144" y="3566952"/>
            <a:ext cx="0" cy="41472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8" name="直線コネクタ 87"/>
          <p:cNvSpPr/>
          <p:nvPr/>
        </p:nvSpPr>
        <p:spPr>
          <a:xfrm flipV="1">
            <a:off x="2519328" y="6055273"/>
            <a:ext cx="0" cy="16588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89" name="直線コネクタ 88"/>
          <p:cNvSpPr/>
          <p:nvPr/>
        </p:nvSpPr>
        <p:spPr>
          <a:xfrm flipV="1">
            <a:off x="3514656" y="6055273"/>
            <a:ext cx="0" cy="16588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0" name="直線コネクタ 89"/>
          <p:cNvSpPr/>
          <p:nvPr/>
        </p:nvSpPr>
        <p:spPr>
          <a:xfrm flipV="1">
            <a:off x="5671200" y="6055273"/>
            <a:ext cx="0" cy="16588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1" name="直線コネクタ 90"/>
          <p:cNvSpPr/>
          <p:nvPr/>
        </p:nvSpPr>
        <p:spPr>
          <a:xfrm flipV="1">
            <a:off x="4675872" y="6055273"/>
            <a:ext cx="0" cy="16588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2" name="直線コネクタ 91"/>
          <p:cNvSpPr/>
          <p:nvPr/>
        </p:nvSpPr>
        <p:spPr>
          <a:xfrm flipV="1">
            <a:off x="2519328" y="5557608"/>
            <a:ext cx="0" cy="165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3" name="直線コネクタ 92"/>
          <p:cNvSpPr/>
          <p:nvPr/>
        </p:nvSpPr>
        <p:spPr>
          <a:xfrm flipV="1">
            <a:off x="3514656" y="5557608"/>
            <a:ext cx="0" cy="165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4" name="直線コネクタ 93"/>
          <p:cNvSpPr/>
          <p:nvPr/>
        </p:nvSpPr>
        <p:spPr>
          <a:xfrm flipV="1">
            <a:off x="4675872" y="5557608"/>
            <a:ext cx="0" cy="165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5" name="直線コネクタ 94"/>
          <p:cNvSpPr/>
          <p:nvPr/>
        </p:nvSpPr>
        <p:spPr>
          <a:xfrm flipV="1">
            <a:off x="5671200" y="5557608"/>
            <a:ext cx="0" cy="165888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  <p:txBody>
          <a:bodyPr vert="horz" wrap="none" lIns="81638" tIns="40819" rIns="81638" bIns="40819" anchor="ctr" anchorCtr="0" compatLnSpc="0"/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6" name="フリーフォーム 95"/>
          <p:cNvSpPr/>
          <p:nvPr/>
        </p:nvSpPr>
        <p:spPr>
          <a:xfrm>
            <a:off x="2270496" y="2820456"/>
            <a:ext cx="82944" cy="912384"/>
          </a:xfrm>
          <a:custGeom>
            <a:avLst>
              <a:gd name="f0" fmla="val 1800"/>
              <a:gd name="f1" fmla="val 10827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97" name="フリーフォーム 96"/>
          <p:cNvSpPr/>
          <p:nvPr/>
        </p:nvSpPr>
        <p:spPr>
          <a:xfrm rot="5413200">
            <a:off x="1367576" y="3089892"/>
            <a:ext cx="1034841" cy="5806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Encoding</a:t>
            </a:r>
          </a:p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of input</a:t>
            </a:r>
          </a:p>
        </p:txBody>
      </p:sp>
      <p:sp>
        <p:nvSpPr>
          <p:cNvPr id="98" name="フリーフォーム 97"/>
          <p:cNvSpPr/>
          <p:nvPr/>
        </p:nvSpPr>
        <p:spPr>
          <a:xfrm rot="5413200">
            <a:off x="817123" y="5187178"/>
            <a:ext cx="2156543" cy="5806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Encoder</a:t>
            </a:r>
          </a:p>
        </p:txBody>
      </p:sp>
      <p:sp>
        <p:nvSpPr>
          <p:cNvPr id="99" name="フリーフォーム 98"/>
          <p:cNvSpPr/>
          <p:nvPr/>
        </p:nvSpPr>
        <p:spPr>
          <a:xfrm rot="5478600" flipH="1">
            <a:off x="7078672" y="3825789"/>
            <a:ext cx="223308" cy="823889"/>
          </a:xfrm>
          <a:custGeom>
            <a:avLst>
              <a:gd name="f0" fmla="val 1800"/>
              <a:gd name="f1" fmla="val 1154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100" name="フリーフォーム 99"/>
          <p:cNvSpPr/>
          <p:nvPr/>
        </p:nvSpPr>
        <p:spPr>
          <a:xfrm>
            <a:off x="6751105" y="4396392"/>
            <a:ext cx="829440" cy="49766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Current</a:t>
            </a:r>
          </a:p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context</a:t>
            </a:r>
          </a:p>
        </p:txBody>
      </p:sp>
      <p:sp>
        <p:nvSpPr>
          <p:cNvPr id="101" name="フリーフォーム 100"/>
          <p:cNvSpPr/>
          <p:nvPr/>
        </p:nvSpPr>
        <p:spPr>
          <a:xfrm rot="16204800" flipH="1">
            <a:off x="9702639" y="1467916"/>
            <a:ext cx="148581" cy="823889"/>
          </a:xfrm>
          <a:custGeom>
            <a:avLst>
              <a:gd name="f0" fmla="val 1800"/>
              <a:gd name="f1" fmla="val 1154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102" name="フリーフォーム 101"/>
          <p:cNvSpPr/>
          <p:nvPr/>
        </p:nvSpPr>
        <p:spPr>
          <a:xfrm rot="5478600" flipH="1">
            <a:off x="7646582" y="1302782"/>
            <a:ext cx="178855" cy="823889"/>
          </a:xfrm>
          <a:custGeom>
            <a:avLst>
              <a:gd name="f0" fmla="val 1800"/>
              <a:gd name="f1" fmla="val 11544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-2147483647"/>
              <a:gd name="f10" fmla="val 2147483647"/>
              <a:gd name="f11" fmla="val 5400"/>
              <a:gd name="f12" fmla="val 16200"/>
              <a:gd name="f13" fmla="val 10800"/>
              <a:gd name="f14" fmla="+- 0 0 0"/>
              <a:gd name="f15" fmla="*/ f5 1 21600"/>
              <a:gd name="f16" fmla="*/ f6 1 21600"/>
              <a:gd name="f17" fmla="pin 0 f0 5400"/>
              <a:gd name="f18" fmla="pin 0 f1 21600"/>
              <a:gd name="f19" fmla="*/ f14 f2 1"/>
              <a:gd name="f20" fmla="*/ f17 1 2"/>
              <a:gd name="f21" fmla="val f17"/>
              <a:gd name="f22" fmla="val f18"/>
              <a:gd name="f23" fmla="+- 21600 0 f17"/>
              <a:gd name="f24" fmla="*/ f17 10000 1"/>
              <a:gd name="f25" fmla="*/ 10800 f15 1"/>
              <a:gd name="f26" fmla="*/ f17 f16 1"/>
              <a:gd name="f27" fmla="*/ f7 f15 1"/>
              <a:gd name="f28" fmla="*/ f18 f16 1"/>
              <a:gd name="f29" fmla="*/ 13800 f15 1"/>
              <a:gd name="f30" fmla="*/ 21600 f15 1"/>
              <a:gd name="f31" fmla="*/ 0 f16 1"/>
              <a:gd name="f32" fmla="*/ f19 1 f4"/>
              <a:gd name="f33" fmla="*/ 0 f15 1"/>
              <a:gd name="f34" fmla="*/ 10800 f16 1"/>
              <a:gd name="f35" fmla="*/ 21600 f16 1"/>
              <a:gd name="f36" fmla="+- f22 0 f17"/>
              <a:gd name="f37" fmla="+- f22 0 f20"/>
              <a:gd name="f38" fmla="+- f22 f20 0"/>
              <a:gd name="f39" fmla="+- f22 f17 0"/>
              <a:gd name="f40" fmla="+- 21600 0 f20"/>
              <a:gd name="f41" fmla="*/ f24 1 31953"/>
              <a:gd name="f42" fmla="+- f32 0 f3"/>
              <a:gd name="f43" fmla="+- 21600 0 f41"/>
              <a:gd name="f44" fmla="*/ f41 f16 1"/>
              <a:gd name="f45" fmla="*/ f43 f16 1"/>
            </a:gdLst>
            <a:ahLst>
              <a:ahXY gdRefY="f0" minY="f7" maxY="f11">
                <a:pos x="f25" y="f26"/>
              </a:ahXY>
              <a:ahXY gdRefY="f1" minY="f7" maxY="f8">
                <a:pos x="f27" y="f2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2">
                <a:pos x="f30" y="f31"/>
              </a:cxn>
              <a:cxn ang="f42">
                <a:pos x="f33" y="f34"/>
              </a:cxn>
              <a:cxn ang="f42">
                <a:pos x="f30" y="f35"/>
              </a:cxn>
            </a:cxnLst>
            <a:rect l="f29" t="f44" r="f30" b="f45"/>
            <a:pathLst>
              <a:path w="21600" h="21600">
                <a:moveTo>
                  <a:pt x="f8" y="f7"/>
                </a:moveTo>
                <a:cubicBezTo>
                  <a:pt x="f12" y="f7"/>
                  <a:pt x="f13" y="f20"/>
                  <a:pt x="f13" y="f21"/>
                </a:cubicBezTo>
                <a:lnTo>
                  <a:pt x="f13" y="f36"/>
                </a:lnTo>
                <a:cubicBezTo>
                  <a:pt x="f13" y="f37"/>
                  <a:pt x="f11" y="f22"/>
                  <a:pt x="f7" y="f22"/>
                </a:cubicBezTo>
                <a:cubicBezTo>
                  <a:pt x="f11" y="f22"/>
                  <a:pt x="f13" y="f38"/>
                  <a:pt x="f13" y="f39"/>
                </a:cubicBezTo>
                <a:lnTo>
                  <a:pt x="f13" y="f23"/>
                </a:lnTo>
                <a:cubicBezTo>
                  <a:pt x="f13" y="f40"/>
                  <a:pt x="f12" y="f8"/>
                  <a:pt x="f8" y="f8"/>
                </a:cubicBezTo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hangingPunct="0"/>
            <a:endParaRPr lang="en-US" sz="1633">
              <a:latin typeface="Liberation Sans" pitchFamily="18"/>
              <a:ea typeface="AR PL SungtiL GB" pitchFamily="2"/>
              <a:cs typeface="FreeSans" pitchFamily="2"/>
            </a:endParaRPr>
          </a:p>
        </p:txBody>
      </p:sp>
      <p:sp>
        <p:nvSpPr>
          <p:cNvPr id="103" name="フリーフォーム 102"/>
          <p:cNvSpPr/>
          <p:nvPr/>
        </p:nvSpPr>
        <p:spPr>
          <a:xfrm>
            <a:off x="7322892" y="1097574"/>
            <a:ext cx="829440" cy="49766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Previous</a:t>
            </a:r>
          </a:p>
          <a:p>
            <a:pPr algn="ctr" hangingPunct="0"/>
            <a:r>
              <a:rPr lang="en-US" sz="1633" dirty="0">
                <a:latin typeface="Liberation Sans" pitchFamily="18"/>
                <a:ea typeface="AR PL SungtiL GB" pitchFamily="2"/>
                <a:cs typeface="FreeSans" pitchFamily="2"/>
              </a:rPr>
              <a:t>state</a:t>
            </a:r>
          </a:p>
        </p:txBody>
      </p:sp>
      <p:sp>
        <p:nvSpPr>
          <p:cNvPr id="104" name="フリーフォーム 103"/>
          <p:cNvSpPr/>
          <p:nvPr/>
        </p:nvSpPr>
        <p:spPr>
          <a:xfrm>
            <a:off x="9380495" y="1327464"/>
            <a:ext cx="829440" cy="49766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new</a:t>
            </a:r>
          </a:p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state</a:t>
            </a:r>
          </a:p>
        </p:txBody>
      </p:sp>
      <p:sp>
        <p:nvSpPr>
          <p:cNvPr id="105" name="フリーフォーム 104"/>
          <p:cNvSpPr/>
          <p:nvPr/>
        </p:nvSpPr>
        <p:spPr>
          <a:xfrm rot="5368200">
            <a:off x="7958691" y="3772877"/>
            <a:ext cx="1410047" cy="33177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concatenation</a:t>
            </a:r>
          </a:p>
        </p:txBody>
      </p:sp>
      <p:sp>
        <p:nvSpPr>
          <p:cNvPr id="106" name="フリーフォーム 105"/>
          <p:cNvSpPr/>
          <p:nvPr/>
        </p:nvSpPr>
        <p:spPr>
          <a:xfrm>
            <a:off x="6500640" y="6552936"/>
            <a:ext cx="2405376" cy="2488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Previously generated word</a:t>
            </a:r>
          </a:p>
        </p:txBody>
      </p:sp>
      <p:sp>
        <p:nvSpPr>
          <p:cNvPr id="107" name="フリーフォーム 106"/>
          <p:cNvSpPr/>
          <p:nvPr/>
        </p:nvSpPr>
        <p:spPr>
          <a:xfrm>
            <a:off x="9403680" y="6552936"/>
            <a:ext cx="995328" cy="2488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New word</a:t>
            </a:r>
          </a:p>
        </p:txBody>
      </p:sp>
      <p:sp>
        <p:nvSpPr>
          <p:cNvPr id="108" name="フリーフォーム 107"/>
          <p:cNvSpPr/>
          <p:nvPr/>
        </p:nvSpPr>
        <p:spPr>
          <a:xfrm rot="5413200">
            <a:off x="8281100" y="4065959"/>
            <a:ext cx="4562247" cy="24491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 w="0">
            <a:solidFill>
              <a:srgbClr val="3465A4"/>
            </a:solidFill>
            <a:prstDash val="solid"/>
          </a:ln>
        </p:spPr>
        <p:txBody>
          <a:bodyPr vert="horz" wrap="none" lIns="81638" tIns="40819" rIns="81638" bIns="40819" anchor="ctr" anchorCtr="0" compatLnSpc="0">
            <a:noAutofit/>
          </a:bodyPr>
          <a:lstStyle/>
          <a:p>
            <a:pPr algn="ctr" hangingPunct="0"/>
            <a:r>
              <a:rPr lang="en-US" sz="1633">
                <a:latin typeface="Liberation Sans" pitchFamily="18"/>
                <a:ea typeface="AR PL SungtiL GB" pitchFamily="2"/>
                <a:cs typeface="FreeSans" pitchFamily="2"/>
              </a:rPr>
              <a:t>Decoder</a:t>
            </a:r>
          </a:p>
        </p:txBody>
      </p:sp>
      <p:sp>
        <p:nvSpPr>
          <p:cNvPr id="109" name="正方形/長方形 108"/>
          <p:cNvSpPr/>
          <p:nvPr/>
        </p:nvSpPr>
        <p:spPr>
          <a:xfrm>
            <a:off x="426669" y="474486"/>
            <a:ext cx="2258547" cy="1021805"/>
          </a:xfrm>
          <a:prstGeom prst="rect">
            <a:avLst/>
          </a:prstGeom>
          <a:ln w="508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Other values were the same for all experiments</a:t>
            </a:r>
            <a:endParaRPr kumimoji="1" lang="ja-JP" altLang="en-US" dirty="0"/>
          </a:p>
        </p:txBody>
      </p:sp>
      <p:sp>
        <p:nvSpPr>
          <p:cNvPr id="112" name="角丸四角形 111"/>
          <p:cNvSpPr/>
          <p:nvPr/>
        </p:nvSpPr>
        <p:spPr>
          <a:xfrm>
            <a:off x="4040889" y="68249"/>
            <a:ext cx="2928844" cy="1140428"/>
          </a:xfrm>
          <a:prstGeom prst="roundRect">
            <a:avLst/>
          </a:prstGeom>
          <a:ln w="444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Depending on experiments: </a:t>
            </a:r>
          </a:p>
          <a:p>
            <a:pPr algn="ctr"/>
            <a:r>
              <a:rPr lang="en-US" altLang="ja-JP" dirty="0" smtClean="0"/>
              <a:t> </a:t>
            </a:r>
            <a:r>
              <a:rPr lang="en-US" altLang="ja-JP" dirty="0" smtClean="0"/>
              <a:t>GRU</a:t>
            </a:r>
          </a:p>
          <a:p>
            <a:pPr algn="ctr"/>
            <a:r>
              <a:rPr lang="en-US" altLang="ja-JP" dirty="0" smtClean="0"/>
              <a:t> </a:t>
            </a:r>
            <a:r>
              <a:rPr lang="en-US" altLang="ja-JP" dirty="0" smtClean="0"/>
              <a:t>LSTM</a:t>
            </a:r>
          </a:p>
          <a:p>
            <a:pPr algn="ctr"/>
            <a:r>
              <a:rPr lang="en-US" altLang="ja-JP" dirty="0" smtClean="0"/>
              <a:t>2-layers </a:t>
            </a:r>
            <a:r>
              <a:rPr lang="en-US" altLang="ja-JP" dirty="0" smtClean="0"/>
              <a:t>LSTM</a:t>
            </a:r>
            <a:endParaRPr kumimoji="1" lang="ja-JP" altLang="en-US" dirty="0"/>
          </a:p>
        </p:txBody>
      </p:sp>
      <p:sp>
        <p:nvSpPr>
          <p:cNvPr id="113" name="角丸四角形 112"/>
          <p:cNvSpPr/>
          <p:nvPr/>
        </p:nvSpPr>
        <p:spPr>
          <a:xfrm>
            <a:off x="9403240" y="3878345"/>
            <a:ext cx="2709738" cy="1140428"/>
          </a:xfrm>
          <a:prstGeom prst="roundRect">
            <a:avLst/>
          </a:prstGeom>
          <a:ln w="444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Target Vocabulary Size:</a:t>
            </a:r>
          </a:p>
          <a:p>
            <a:pPr algn="ctr"/>
            <a:r>
              <a:rPr kumimoji="1" lang="en-US" altLang="ja-JP" dirty="0" smtClean="0"/>
              <a:t>30 000 – 50 000</a:t>
            </a:r>
            <a:endParaRPr kumimoji="1" lang="ja-JP" altLang="en-US" dirty="0"/>
          </a:p>
        </p:txBody>
      </p:sp>
      <p:sp>
        <p:nvSpPr>
          <p:cNvPr id="114" name="角丸四角形 113"/>
          <p:cNvSpPr/>
          <p:nvPr/>
        </p:nvSpPr>
        <p:spPr>
          <a:xfrm>
            <a:off x="-10796" y="6138216"/>
            <a:ext cx="2928844" cy="663552"/>
          </a:xfrm>
          <a:prstGeom prst="roundRect">
            <a:avLst/>
          </a:prstGeom>
          <a:ln w="444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/>
              <a:t>Source Vocabulary Size:</a:t>
            </a:r>
          </a:p>
          <a:p>
            <a:pPr algn="ctr"/>
            <a:r>
              <a:rPr kumimoji="1" lang="en-US" altLang="ja-JP" dirty="0" smtClean="0"/>
              <a:t>30 000 – 200 000</a:t>
            </a:r>
            <a:endParaRPr kumimoji="1" lang="ja-JP" altLang="en-US" dirty="0"/>
          </a:p>
        </p:txBody>
      </p:sp>
      <p:cxnSp>
        <p:nvCxnSpPr>
          <p:cNvPr id="116" name="直線矢印コネクタ 115"/>
          <p:cNvCxnSpPr>
            <a:stCxn id="112" idx="2"/>
          </p:cNvCxnSpPr>
          <p:nvPr/>
        </p:nvCxnSpPr>
        <p:spPr>
          <a:xfrm>
            <a:off x="5505311" y="1208677"/>
            <a:ext cx="2654209" cy="75126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矢印コネクタ 117"/>
          <p:cNvCxnSpPr>
            <a:stCxn id="112" idx="2"/>
          </p:cNvCxnSpPr>
          <p:nvPr/>
        </p:nvCxnSpPr>
        <p:spPr>
          <a:xfrm flipH="1">
            <a:off x="4924704" y="1208677"/>
            <a:ext cx="580607" cy="2687668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直線矢印コネクタ 119"/>
          <p:cNvCxnSpPr>
            <a:stCxn id="113" idx="2"/>
          </p:cNvCxnSpPr>
          <p:nvPr/>
        </p:nvCxnSpPr>
        <p:spPr>
          <a:xfrm flipH="1">
            <a:off x="10134181" y="5018773"/>
            <a:ext cx="623928" cy="50122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/>
          <p:nvPr/>
        </p:nvCxnSpPr>
        <p:spPr>
          <a:xfrm flipV="1">
            <a:off x="2177286" y="5930856"/>
            <a:ext cx="342042" cy="207360"/>
          </a:xfrm>
          <a:prstGeom prst="straightConnector1">
            <a:avLst/>
          </a:prstGeom>
          <a:ln w="444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594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112" grpId="0" animBg="1"/>
      <p:bldP spid="113" grpId="0" animBg="1"/>
      <p:bldP spid="11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4085</TotalTime>
  <Words>1475</Words>
  <Application>Microsoft Office PowerPoint</Application>
  <PresentationFormat>ワイド画面</PresentationFormat>
  <Paragraphs>440</Paragraphs>
  <Slides>21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9" baseType="lpstr">
      <vt:lpstr>AR PL SungtiL GB</vt:lpstr>
      <vt:lpstr>FreeSans</vt:lpstr>
      <vt:lpstr>Liberation Sans</vt:lpstr>
      <vt:lpstr>ＭＳ Ｐゴシック</vt:lpstr>
      <vt:lpstr>Arial</vt:lpstr>
      <vt:lpstr>Calibri</vt:lpstr>
      <vt:lpstr>Calibri Light</vt:lpstr>
      <vt:lpstr>Office テーマ</vt:lpstr>
      <vt:lpstr>Kyoto University Participation to the 3rd Workshop on Asian Translation</vt:lpstr>
      <vt:lpstr>Overview of our submissions</vt:lpstr>
      <vt:lpstr>KyotoEBMT</vt:lpstr>
      <vt:lpstr>KyotoEBMT Overview</vt:lpstr>
      <vt:lpstr>KyotoEBMT pipeline</vt:lpstr>
      <vt:lpstr>KyotoNMT</vt:lpstr>
      <vt:lpstr>KyotoNMT Overview</vt:lpstr>
      <vt:lpstr>Sequence-to-Sequence with Attention Bahdanau+, 2015</vt:lpstr>
      <vt:lpstr>PowerPoint プレゼンテーション</vt:lpstr>
      <vt:lpstr>Regularization</vt:lpstr>
      <vt:lpstr>Noise on target word embedding</vt:lpstr>
      <vt:lpstr>Translation</vt:lpstr>
      <vt:lpstr>Ensembling</vt:lpstr>
      <vt:lpstr>The question of segmentation</vt:lpstr>
      <vt:lpstr>Results</vt:lpstr>
      <vt:lpstr>Results for WAT 2016</vt:lpstr>
      <vt:lpstr>Results for WAT 2016</vt:lpstr>
      <vt:lpstr>Results for WAT 2016</vt:lpstr>
      <vt:lpstr>Results for WAT 2016</vt:lpstr>
      <vt:lpstr>EBMT vs NMT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Kyoto University Participation to the 3rd Workshop on Asian Translation</dc:title>
  <dc:creator>Fabien</dc:creator>
  <cp:lastModifiedBy>Fabien</cp:lastModifiedBy>
  <cp:revision>58</cp:revision>
  <dcterms:created xsi:type="dcterms:W3CDTF">2016-12-06T12:28:48Z</dcterms:created>
  <dcterms:modified xsi:type="dcterms:W3CDTF">2016-12-12T07:04:44Z</dcterms:modified>
</cp:coreProperties>
</file>